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799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88537-CFF6-8849-B8A9-168A51AC50DA}" type="datetimeFigureOut">
              <a:rPr lang="fr-FR" smtClean="0"/>
              <a:t>16/11/11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4512-7E40-D74F-8351-2D9F7356A3D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3276E-B2B7-314B-9155-02D84AFD9A4E}" type="datetimeFigureOut">
              <a:rPr lang="fr-FR" smtClean="0"/>
              <a:t>16/11/11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B53CF-C981-0348-93BF-33232959623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2DE5C-BC4E-8543-876D-8D32005B8441}" type="slidenum">
              <a:rPr lang="en-US"/>
              <a:pPr/>
              <a:t>7</a:t>
            </a:fld>
            <a:endParaRPr lang="en-US"/>
          </a:p>
        </p:txBody>
      </p:sp>
      <p:sp>
        <p:nvSpPr>
          <p:cNvPr id="89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F7F0C-5385-584F-B732-BAD58D6B1CF1}" type="slidenum">
              <a:rPr lang="en-US"/>
              <a:pPr/>
              <a:t>8</a:t>
            </a:fld>
            <a:endParaRPr lang="en-US"/>
          </a:p>
        </p:txBody>
      </p:sp>
      <p:sp>
        <p:nvSpPr>
          <p:cNvPr id="90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3E9BA-00C4-E045-B8A8-089420415EC5}" type="slidenum">
              <a:rPr lang="en-US"/>
              <a:pPr/>
              <a:t>9</a:t>
            </a:fld>
            <a:endParaRPr lang="en-US"/>
          </a:p>
        </p:txBody>
      </p:sp>
      <p:sp>
        <p:nvSpPr>
          <p:cNvPr id="90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764E2-7A85-DD41-9D1F-3F3C2AC23E60}" type="slidenum">
              <a:rPr lang="en-US"/>
              <a:pPr/>
              <a:t>10</a:t>
            </a:fld>
            <a:endParaRPr lang="en-US"/>
          </a:p>
        </p:txBody>
      </p:sp>
      <p:sp>
        <p:nvSpPr>
          <p:cNvPr id="90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DB09E-FFC8-494C-8113-121586A2FA91}" type="slidenum">
              <a:rPr lang="en-US"/>
              <a:pPr/>
              <a:t>11</a:t>
            </a:fld>
            <a:endParaRPr lang="en-US"/>
          </a:p>
        </p:txBody>
      </p:sp>
      <p:sp>
        <p:nvSpPr>
          <p:cNvPr id="90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EE97D-B4D6-884F-BAC7-77B946B60E0E}" type="slidenum">
              <a:rPr lang="en-US"/>
              <a:pPr/>
              <a:t>12</a:t>
            </a:fld>
            <a:endParaRPr lang="en-US"/>
          </a:p>
        </p:txBody>
      </p:sp>
      <p:sp>
        <p:nvSpPr>
          <p:cNvPr id="91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B784B-841F-E04E-BBF4-4368CBA9CCC2}" type="slidenum">
              <a:rPr lang="en-US"/>
              <a:pPr/>
              <a:t>13</a:t>
            </a:fld>
            <a:endParaRPr lang="en-US"/>
          </a:p>
        </p:txBody>
      </p:sp>
      <p:sp>
        <p:nvSpPr>
          <p:cNvPr id="91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4027-D97D-3A4A-9653-A73FC73D8BB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dirty="0" err="1" smtClean="0"/>
              <a:t>Directed</a:t>
            </a:r>
            <a:r>
              <a:rPr lang="fr-FR" sz="2800" dirty="0" smtClean="0"/>
              <a:t> </a:t>
            </a:r>
            <a:r>
              <a:rPr lang="fr-FR" sz="2800" dirty="0" err="1" smtClean="0"/>
              <a:t>acyclic</a:t>
            </a:r>
            <a:r>
              <a:rPr lang="fr-FR" sz="2800" dirty="0" smtClean="0"/>
              <a:t> graphs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unique </a:t>
            </a:r>
            <a:r>
              <a:rPr lang="fr-FR" sz="2800" dirty="0" err="1" smtClean="0"/>
              <a:t>dipath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09468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J.-C. </a:t>
            </a:r>
            <a:r>
              <a:rPr lang="fr-FR" dirty="0" err="1" smtClean="0"/>
              <a:t>Bermond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tx1"/>
                </a:solidFill>
              </a:rPr>
              <a:t>M. </a:t>
            </a:r>
            <a:r>
              <a:rPr lang="fr-FR" b="1" dirty="0" err="1" smtClean="0">
                <a:solidFill>
                  <a:schemeClr val="tx1"/>
                </a:solidFill>
              </a:rPr>
              <a:t>Cosnard</a:t>
            </a:r>
            <a:r>
              <a:rPr lang="fr-FR" dirty="0" smtClean="0"/>
              <a:t>, S. </a:t>
            </a:r>
            <a:r>
              <a:rPr lang="fr-FR" dirty="0" err="1" smtClean="0"/>
              <a:t>Perennes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000000"/>
                </a:solidFill>
              </a:rPr>
              <a:t>Inria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>and CNRS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25718" y="5574638"/>
            <a:ext cx="60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For ERIC – Happy 60th </a:t>
            </a:r>
            <a:r>
              <a:rPr lang="fr-FR" dirty="0" err="1" smtClean="0">
                <a:solidFill>
                  <a:srgbClr val="FF0000"/>
                </a:solidFill>
              </a:rPr>
              <a:t>Birthday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45" y="4066105"/>
            <a:ext cx="1668455" cy="2505129"/>
          </a:xfrm>
          <a:prstGeom prst="rect">
            <a:avLst/>
          </a:prstGeom>
        </p:spPr>
      </p:pic>
      <p:pic>
        <p:nvPicPr>
          <p:cNvPr id="9" name="Image 8" descr="Photo 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450"/>
            <a:ext cx="2443163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8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81FC-12FA-7C4E-8647-060C2DBAD4E4}" type="slidenum">
              <a:rPr lang="en-US"/>
              <a:pPr/>
              <a:t>10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A </a:t>
            </a:r>
            <a:r>
              <a:rPr lang="fr-FR" sz="3200" dirty="0" err="1">
                <a:solidFill>
                  <a:srgbClr val="0000FF"/>
                </a:solidFill>
              </a:rPr>
              <a:t>pathological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example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05219" name="Line 3"/>
          <p:cNvSpPr>
            <a:spLocks noChangeShapeType="1"/>
          </p:cNvSpPr>
          <p:nvPr/>
        </p:nvSpPr>
        <p:spPr bwMode="auto">
          <a:xfrm>
            <a:off x="1619250" y="21336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0" name="Line 4"/>
          <p:cNvSpPr>
            <a:spLocks noChangeShapeType="1"/>
          </p:cNvSpPr>
          <p:nvPr/>
        </p:nvSpPr>
        <p:spPr bwMode="auto">
          <a:xfrm>
            <a:off x="1619250" y="2708275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1" name="Line 5"/>
          <p:cNvSpPr>
            <a:spLocks noChangeShapeType="1"/>
          </p:cNvSpPr>
          <p:nvPr/>
        </p:nvSpPr>
        <p:spPr bwMode="auto">
          <a:xfrm>
            <a:off x="22669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2" name="Line 6"/>
          <p:cNvSpPr>
            <a:spLocks noChangeShapeType="1"/>
          </p:cNvSpPr>
          <p:nvPr/>
        </p:nvSpPr>
        <p:spPr bwMode="auto">
          <a:xfrm flipV="1">
            <a:off x="226695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3" name="Line 7"/>
          <p:cNvSpPr>
            <a:spLocks noChangeShapeType="1"/>
          </p:cNvSpPr>
          <p:nvPr/>
        </p:nvSpPr>
        <p:spPr bwMode="auto">
          <a:xfrm>
            <a:off x="2266950" y="2349500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4" name="Line 8"/>
          <p:cNvSpPr>
            <a:spLocks noChangeShapeType="1"/>
          </p:cNvSpPr>
          <p:nvPr/>
        </p:nvSpPr>
        <p:spPr bwMode="auto">
          <a:xfrm>
            <a:off x="1619250" y="3284538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5" name="Line 9"/>
          <p:cNvSpPr>
            <a:spLocks noChangeShapeType="1"/>
          </p:cNvSpPr>
          <p:nvPr/>
        </p:nvSpPr>
        <p:spPr bwMode="auto">
          <a:xfrm>
            <a:off x="1619250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6" name="Line 10"/>
          <p:cNvSpPr>
            <a:spLocks noChangeShapeType="1"/>
          </p:cNvSpPr>
          <p:nvPr/>
        </p:nvSpPr>
        <p:spPr bwMode="auto">
          <a:xfrm>
            <a:off x="2266950" y="32845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7" name="Line 11"/>
          <p:cNvSpPr>
            <a:spLocks noChangeShapeType="1"/>
          </p:cNvSpPr>
          <p:nvPr/>
        </p:nvSpPr>
        <p:spPr bwMode="auto">
          <a:xfrm flipV="1">
            <a:off x="2266950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8" name="Line 12"/>
          <p:cNvSpPr>
            <a:spLocks noChangeShapeType="1"/>
          </p:cNvSpPr>
          <p:nvPr/>
        </p:nvSpPr>
        <p:spPr bwMode="auto">
          <a:xfrm>
            <a:off x="2266950" y="3500438"/>
            <a:ext cx="5762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29" name="Line 13"/>
          <p:cNvSpPr>
            <a:spLocks noChangeShapeType="1"/>
          </p:cNvSpPr>
          <p:nvPr/>
        </p:nvSpPr>
        <p:spPr bwMode="auto">
          <a:xfrm>
            <a:off x="2266950" y="2708275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0" name="Line 14"/>
          <p:cNvSpPr>
            <a:spLocks noChangeShapeType="1"/>
          </p:cNvSpPr>
          <p:nvPr/>
        </p:nvSpPr>
        <p:spPr bwMode="auto">
          <a:xfrm flipV="1">
            <a:off x="226695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1" name="Line 15"/>
          <p:cNvSpPr>
            <a:spLocks noChangeShapeType="1"/>
          </p:cNvSpPr>
          <p:nvPr/>
        </p:nvSpPr>
        <p:spPr bwMode="auto">
          <a:xfrm>
            <a:off x="2266950" y="2924175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2" name="Line 16"/>
          <p:cNvSpPr>
            <a:spLocks noChangeShapeType="1"/>
          </p:cNvSpPr>
          <p:nvPr/>
        </p:nvSpPr>
        <p:spPr bwMode="auto">
          <a:xfrm>
            <a:off x="2771775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3" name="Line 17"/>
          <p:cNvSpPr>
            <a:spLocks noChangeShapeType="1"/>
          </p:cNvSpPr>
          <p:nvPr/>
        </p:nvSpPr>
        <p:spPr bwMode="auto">
          <a:xfrm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4" name="Line 18"/>
          <p:cNvSpPr>
            <a:spLocks noChangeShapeType="1"/>
          </p:cNvSpPr>
          <p:nvPr/>
        </p:nvSpPr>
        <p:spPr bwMode="auto">
          <a:xfrm>
            <a:off x="34194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5" name="Line 19"/>
          <p:cNvSpPr>
            <a:spLocks noChangeShapeType="1"/>
          </p:cNvSpPr>
          <p:nvPr/>
        </p:nvSpPr>
        <p:spPr bwMode="auto">
          <a:xfrm flipV="1">
            <a:off x="3419475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6" name="Line 20"/>
          <p:cNvSpPr>
            <a:spLocks noChangeShapeType="1"/>
          </p:cNvSpPr>
          <p:nvPr/>
        </p:nvSpPr>
        <p:spPr bwMode="auto">
          <a:xfrm>
            <a:off x="3419475" y="2349500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7" name="Line 21"/>
          <p:cNvSpPr>
            <a:spLocks noChangeShapeType="1"/>
          </p:cNvSpPr>
          <p:nvPr/>
        </p:nvSpPr>
        <p:spPr bwMode="auto">
          <a:xfrm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8" name="Line 22"/>
          <p:cNvSpPr>
            <a:spLocks noChangeShapeType="1"/>
          </p:cNvSpPr>
          <p:nvPr/>
        </p:nvSpPr>
        <p:spPr bwMode="auto">
          <a:xfrm>
            <a:off x="2771775" y="3859213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39" name="Line 23"/>
          <p:cNvSpPr>
            <a:spLocks noChangeShapeType="1"/>
          </p:cNvSpPr>
          <p:nvPr/>
        </p:nvSpPr>
        <p:spPr bwMode="auto">
          <a:xfrm flipV="1">
            <a:off x="3419475" y="3500438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0" name="Line 24"/>
          <p:cNvSpPr>
            <a:spLocks noChangeShapeType="1"/>
          </p:cNvSpPr>
          <p:nvPr/>
        </p:nvSpPr>
        <p:spPr bwMode="auto">
          <a:xfrm>
            <a:off x="3419475" y="3500438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1" name="Line 25"/>
          <p:cNvSpPr>
            <a:spLocks noChangeShapeType="1"/>
          </p:cNvSpPr>
          <p:nvPr/>
        </p:nvSpPr>
        <p:spPr bwMode="auto">
          <a:xfrm>
            <a:off x="3419475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2" name="Line 26"/>
          <p:cNvSpPr>
            <a:spLocks noChangeShapeType="1"/>
          </p:cNvSpPr>
          <p:nvPr/>
        </p:nvSpPr>
        <p:spPr bwMode="auto">
          <a:xfrm flipV="1">
            <a:off x="3419475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3" name="Line 27"/>
          <p:cNvSpPr>
            <a:spLocks noChangeShapeType="1"/>
          </p:cNvSpPr>
          <p:nvPr/>
        </p:nvSpPr>
        <p:spPr bwMode="auto">
          <a:xfrm>
            <a:off x="3419475" y="292417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4" name="Line 28"/>
          <p:cNvSpPr>
            <a:spLocks noChangeShapeType="1"/>
          </p:cNvSpPr>
          <p:nvPr/>
        </p:nvSpPr>
        <p:spPr bwMode="auto">
          <a:xfrm>
            <a:off x="3419475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>
            <a:off x="3995738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6" name="Line 30"/>
          <p:cNvSpPr>
            <a:spLocks noChangeShapeType="1"/>
          </p:cNvSpPr>
          <p:nvPr/>
        </p:nvSpPr>
        <p:spPr bwMode="auto">
          <a:xfrm>
            <a:off x="3995738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7" name="Line 31"/>
          <p:cNvSpPr>
            <a:spLocks noChangeShapeType="1"/>
          </p:cNvSpPr>
          <p:nvPr/>
        </p:nvSpPr>
        <p:spPr bwMode="auto">
          <a:xfrm>
            <a:off x="46434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8" name="Line 32"/>
          <p:cNvSpPr>
            <a:spLocks noChangeShapeType="1"/>
          </p:cNvSpPr>
          <p:nvPr/>
        </p:nvSpPr>
        <p:spPr bwMode="auto">
          <a:xfrm flipV="1">
            <a:off x="46434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4643438" y="2349500"/>
            <a:ext cx="576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0" name="Line 34"/>
          <p:cNvSpPr>
            <a:spLocks noChangeShapeType="1"/>
          </p:cNvSpPr>
          <p:nvPr/>
        </p:nvSpPr>
        <p:spPr bwMode="auto">
          <a:xfrm>
            <a:off x="3995738" y="3284538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1" name="Line 35"/>
          <p:cNvSpPr>
            <a:spLocks noChangeShapeType="1"/>
          </p:cNvSpPr>
          <p:nvPr/>
        </p:nvSpPr>
        <p:spPr bwMode="auto">
          <a:xfrm>
            <a:off x="3995738" y="3859213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46434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4" name="Line 38"/>
          <p:cNvSpPr>
            <a:spLocks noChangeShapeType="1"/>
          </p:cNvSpPr>
          <p:nvPr/>
        </p:nvSpPr>
        <p:spPr bwMode="auto">
          <a:xfrm>
            <a:off x="46434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5" name="Line 39"/>
          <p:cNvSpPr>
            <a:spLocks noChangeShapeType="1"/>
          </p:cNvSpPr>
          <p:nvPr/>
        </p:nvSpPr>
        <p:spPr bwMode="auto">
          <a:xfrm flipV="1">
            <a:off x="4643438" y="2924175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6" name="Line 40"/>
          <p:cNvSpPr>
            <a:spLocks noChangeShapeType="1"/>
          </p:cNvSpPr>
          <p:nvPr/>
        </p:nv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7" name="Line 41"/>
          <p:cNvSpPr>
            <a:spLocks noChangeShapeType="1"/>
          </p:cNvSpPr>
          <p:nvPr/>
        </p:nvSpPr>
        <p:spPr bwMode="auto">
          <a:xfrm>
            <a:off x="4643438" y="32845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8" name="Line 42"/>
          <p:cNvSpPr>
            <a:spLocks noChangeShapeType="1"/>
          </p:cNvSpPr>
          <p:nvPr/>
        </p:nvSpPr>
        <p:spPr bwMode="auto">
          <a:xfrm>
            <a:off x="5219700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59" name="Line 43"/>
          <p:cNvSpPr>
            <a:spLocks noChangeShapeType="1"/>
          </p:cNvSpPr>
          <p:nvPr/>
        </p:nvSpPr>
        <p:spPr bwMode="auto">
          <a:xfrm>
            <a:off x="5219700" y="2708275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60" name="Line 44"/>
          <p:cNvSpPr>
            <a:spLocks noChangeShapeType="1"/>
          </p:cNvSpPr>
          <p:nvPr/>
        </p:nvSpPr>
        <p:spPr bwMode="auto">
          <a:xfrm>
            <a:off x="5219700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61" name="Line 45"/>
          <p:cNvSpPr>
            <a:spLocks noChangeShapeType="1"/>
          </p:cNvSpPr>
          <p:nvPr/>
        </p:nvSpPr>
        <p:spPr bwMode="auto">
          <a:xfrm>
            <a:off x="5219700" y="385921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62" name="Text Box 46"/>
          <p:cNvSpPr txBox="1">
            <a:spLocks noChangeArrowheads="1"/>
          </p:cNvSpPr>
          <p:nvPr/>
        </p:nvSpPr>
        <p:spPr bwMode="auto">
          <a:xfrm>
            <a:off x="1187450" y="1989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905263" name="Text Box 47"/>
          <p:cNvSpPr txBox="1">
            <a:spLocks noChangeArrowheads="1"/>
          </p:cNvSpPr>
          <p:nvPr/>
        </p:nvSpPr>
        <p:spPr bwMode="auto">
          <a:xfrm>
            <a:off x="1208088" y="2544763"/>
            <a:ext cx="41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905264" name="Text Box 48"/>
          <p:cNvSpPr txBox="1">
            <a:spLocks noChangeArrowheads="1"/>
          </p:cNvSpPr>
          <p:nvPr/>
        </p:nvSpPr>
        <p:spPr bwMode="auto">
          <a:xfrm>
            <a:off x="1166813" y="3089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905265" name="Text Box 49"/>
          <p:cNvSpPr txBox="1">
            <a:spLocks noChangeArrowheads="1"/>
          </p:cNvSpPr>
          <p:nvPr/>
        </p:nvSpPr>
        <p:spPr bwMode="auto">
          <a:xfrm>
            <a:off x="1187449" y="3644900"/>
            <a:ext cx="637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S4</a:t>
            </a:r>
          </a:p>
        </p:txBody>
      </p: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5867400" y="1989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5888038" y="2544763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T3</a:t>
            </a:r>
          </a:p>
        </p:txBody>
      </p:sp>
      <p:sp>
        <p:nvSpPr>
          <p:cNvPr id="905268" name="Text Box 52"/>
          <p:cNvSpPr txBox="1">
            <a:spLocks noChangeArrowheads="1"/>
          </p:cNvSpPr>
          <p:nvPr/>
        </p:nvSpPr>
        <p:spPr bwMode="auto">
          <a:xfrm>
            <a:off x="5846763" y="3089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905269" name="Text Box 53"/>
          <p:cNvSpPr txBox="1">
            <a:spLocks noChangeArrowheads="1"/>
          </p:cNvSpPr>
          <p:nvPr/>
        </p:nvSpPr>
        <p:spPr bwMode="auto">
          <a:xfrm>
            <a:off x="5867400" y="36449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905270" name="Text Box 54"/>
          <p:cNvSpPr txBox="1">
            <a:spLocks noChangeArrowheads="1"/>
          </p:cNvSpPr>
          <p:nvPr/>
        </p:nvSpPr>
        <p:spPr bwMode="auto">
          <a:xfrm>
            <a:off x="1116013" y="48895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539750" y="4437063"/>
            <a:ext cx="629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/>
              <a:t>Requests : (S1,T1), (S2,T2), (S3,T3), (S4,T4)</a:t>
            </a:r>
          </a:p>
        </p:txBody>
      </p:sp>
      <p:sp>
        <p:nvSpPr>
          <p:cNvPr id="905272" name="Line 56"/>
          <p:cNvSpPr>
            <a:spLocks noChangeShapeType="1"/>
          </p:cNvSpPr>
          <p:nvPr/>
        </p:nvSpPr>
        <p:spPr bwMode="auto">
          <a:xfrm flipV="1">
            <a:off x="27717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3" name="Line 57"/>
          <p:cNvSpPr>
            <a:spLocks noChangeShapeType="1"/>
          </p:cNvSpPr>
          <p:nvPr/>
        </p:nvSpPr>
        <p:spPr bwMode="auto">
          <a:xfrm>
            <a:off x="2771775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4" name="Line 58"/>
          <p:cNvSpPr>
            <a:spLocks noChangeShapeType="1"/>
          </p:cNvSpPr>
          <p:nvPr/>
        </p:nvSpPr>
        <p:spPr bwMode="auto">
          <a:xfrm flipV="1">
            <a:off x="2771775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5" name="Line 59"/>
          <p:cNvSpPr>
            <a:spLocks noChangeShapeType="1"/>
          </p:cNvSpPr>
          <p:nvPr/>
        </p:nvSpPr>
        <p:spPr bwMode="auto">
          <a:xfrm>
            <a:off x="2771775" y="2924175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6" name="Line 60"/>
          <p:cNvSpPr>
            <a:spLocks noChangeShapeType="1"/>
          </p:cNvSpPr>
          <p:nvPr/>
        </p:nvSpPr>
        <p:spPr bwMode="auto">
          <a:xfrm flipV="1"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7" name="Line 61"/>
          <p:cNvSpPr>
            <a:spLocks noChangeShapeType="1"/>
          </p:cNvSpPr>
          <p:nvPr/>
        </p:nvSpPr>
        <p:spPr bwMode="auto">
          <a:xfrm>
            <a:off x="2771775" y="3500438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8" name="Line 62"/>
          <p:cNvSpPr>
            <a:spLocks noChangeShapeType="1"/>
          </p:cNvSpPr>
          <p:nvPr/>
        </p:nvSpPr>
        <p:spPr bwMode="auto">
          <a:xfrm flipV="1">
            <a:off x="39957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79" name="Line 63"/>
          <p:cNvSpPr>
            <a:spLocks noChangeShapeType="1"/>
          </p:cNvSpPr>
          <p:nvPr/>
        </p:nvSpPr>
        <p:spPr bwMode="auto">
          <a:xfrm>
            <a:off x="39957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0" name="Line 64"/>
          <p:cNvSpPr>
            <a:spLocks noChangeShapeType="1"/>
          </p:cNvSpPr>
          <p:nvPr/>
        </p:nvSpPr>
        <p:spPr bwMode="auto">
          <a:xfrm flipV="1">
            <a:off x="39957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1" name="Line 65"/>
          <p:cNvSpPr>
            <a:spLocks noChangeShapeType="1"/>
          </p:cNvSpPr>
          <p:nvPr/>
        </p:nvSpPr>
        <p:spPr bwMode="auto">
          <a:xfrm>
            <a:off x="3995738" y="2924175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2" name="Line 66"/>
          <p:cNvSpPr>
            <a:spLocks noChangeShapeType="1"/>
          </p:cNvSpPr>
          <p:nvPr/>
        </p:nvSpPr>
        <p:spPr bwMode="auto">
          <a:xfrm flipV="1">
            <a:off x="3995738" y="32845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3" name="Line 67"/>
          <p:cNvSpPr>
            <a:spLocks noChangeShapeType="1"/>
          </p:cNvSpPr>
          <p:nvPr/>
        </p:nvSpPr>
        <p:spPr bwMode="auto">
          <a:xfrm>
            <a:off x="39957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4" name="Line 68"/>
          <p:cNvSpPr>
            <a:spLocks noChangeShapeType="1"/>
          </p:cNvSpPr>
          <p:nvPr/>
        </p:nvSpPr>
        <p:spPr bwMode="auto">
          <a:xfrm flipV="1">
            <a:off x="5219700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5" name="Line 69"/>
          <p:cNvSpPr>
            <a:spLocks noChangeShapeType="1"/>
          </p:cNvSpPr>
          <p:nvPr/>
        </p:nvSpPr>
        <p:spPr bwMode="auto">
          <a:xfrm>
            <a:off x="521970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6" name="Line 70"/>
          <p:cNvSpPr>
            <a:spLocks noChangeShapeType="1"/>
          </p:cNvSpPr>
          <p:nvPr/>
        </p:nvSpPr>
        <p:spPr bwMode="auto">
          <a:xfrm flipV="1">
            <a:off x="5219700" y="2708275"/>
            <a:ext cx="0" cy="215900"/>
          </a:xfrm>
          <a:prstGeom prst="line">
            <a:avLst/>
          </a:prstGeom>
          <a:noFill/>
          <a:ln w="9525">
            <a:solidFill>
              <a:srgbClr val="00009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7" name="Line 71"/>
          <p:cNvSpPr>
            <a:spLocks noChangeShapeType="1"/>
          </p:cNvSpPr>
          <p:nvPr/>
        </p:nvSpPr>
        <p:spPr bwMode="auto">
          <a:xfrm>
            <a:off x="521970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8" name="Line 72"/>
          <p:cNvSpPr>
            <a:spLocks noChangeShapeType="1"/>
          </p:cNvSpPr>
          <p:nvPr/>
        </p:nvSpPr>
        <p:spPr bwMode="auto">
          <a:xfrm flipV="1">
            <a:off x="5219700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89" name="Line 73"/>
          <p:cNvSpPr>
            <a:spLocks noChangeShapeType="1"/>
          </p:cNvSpPr>
          <p:nvPr/>
        </p:nvSpPr>
        <p:spPr bwMode="auto">
          <a:xfrm>
            <a:off x="5219700" y="35004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91" name="Line 75"/>
          <p:cNvSpPr>
            <a:spLocks noChangeShapeType="1"/>
          </p:cNvSpPr>
          <p:nvPr/>
        </p:nvSpPr>
        <p:spPr bwMode="auto">
          <a:xfrm>
            <a:off x="4643438" y="3429000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92" name="Line 76"/>
          <p:cNvSpPr>
            <a:spLocks noChangeShapeType="1"/>
          </p:cNvSpPr>
          <p:nvPr/>
        </p:nvSpPr>
        <p:spPr bwMode="auto">
          <a:xfrm>
            <a:off x="3419475" y="3429000"/>
            <a:ext cx="5762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5293" name="Line 77"/>
          <p:cNvSpPr>
            <a:spLocks noChangeShapeType="1"/>
          </p:cNvSpPr>
          <p:nvPr/>
        </p:nvSpPr>
        <p:spPr bwMode="auto">
          <a:xfrm>
            <a:off x="3995738" y="3213100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Espace réservé de la date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 dirty="0"/>
          </a:p>
        </p:txBody>
      </p:sp>
      <p:sp>
        <p:nvSpPr>
          <p:cNvPr id="8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B9BB-FF32-BC45-9D9A-C6752AC28029}" type="slidenum">
              <a:rPr lang="en-US"/>
              <a:pPr/>
              <a:t>11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A </a:t>
            </a:r>
            <a:r>
              <a:rPr lang="fr-FR" sz="3200" dirty="0" err="1">
                <a:solidFill>
                  <a:srgbClr val="0000FF"/>
                </a:solidFill>
              </a:rPr>
              <a:t>pathological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example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07267" name="Line 3"/>
          <p:cNvSpPr>
            <a:spLocks noChangeShapeType="1"/>
          </p:cNvSpPr>
          <p:nvPr/>
        </p:nvSpPr>
        <p:spPr bwMode="auto">
          <a:xfrm>
            <a:off x="1619250" y="21336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68" name="Line 4"/>
          <p:cNvSpPr>
            <a:spLocks noChangeShapeType="1"/>
          </p:cNvSpPr>
          <p:nvPr/>
        </p:nvSpPr>
        <p:spPr bwMode="auto">
          <a:xfrm>
            <a:off x="1619250" y="2708275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69" name="Line 5"/>
          <p:cNvSpPr>
            <a:spLocks noChangeShapeType="1"/>
          </p:cNvSpPr>
          <p:nvPr/>
        </p:nvSpPr>
        <p:spPr bwMode="auto">
          <a:xfrm>
            <a:off x="22669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0" name="Line 6"/>
          <p:cNvSpPr>
            <a:spLocks noChangeShapeType="1"/>
          </p:cNvSpPr>
          <p:nvPr/>
        </p:nvSpPr>
        <p:spPr bwMode="auto">
          <a:xfrm flipV="1">
            <a:off x="226695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1" name="Line 7"/>
          <p:cNvSpPr>
            <a:spLocks noChangeShapeType="1"/>
          </p:cNvSpPr>
          <p:nvPr/>
        </p:nvSpPr>
        <p:spPr bwMode="auto">
          <a:xfrm>
            <a:off x="2266950" y="2349500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2" name="Line 8"/>
          <p:cNvSpPr>
            <a:spLocks noChangeShapeType="1"/>
          </p:cNvSpPr>
          <p:nvPr/>
        </p:nvSpPr>
        <p:spPr bwMode="auto">
          <a:xfrm>
            <a:off x="1619250" y="3284538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3" name="Line 9"/>
          <p:cNvSpPr>
            <a:spLocks noChangeShapeType="1"/>
          </p:cNvSpPr>
          <p:nvPr/>
        </p:nvSpPr>
        <p:spPr bwMode="auto">
          <a:xfrm>
            <a:off x="1619250" y="3859213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4" name="Line 10"/>
          <p:cNvSpPr>
            <a:spLocks noChangeShapeType="1"/>
          </p:cNvSpPr>
          <p:nvPr/>
        </p:nvSpPr>
        <p:spPr bwMode="auto">
          <a:xfrm>
            <a:off x="2266950" y="32845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5" name="Line 11"/>
          <p:cNvSpPr>
            <a:spLocks noChangeShapeType="1"/>
          </p:cNvSpPr>
          <p:nvPr/>
        </p:nvSpPr>
        <p:spPr bwMode="auto">
          <a:xfrm flipV="1">
            <a:off x="2266950" y="3500438"/>
            <a:ext cx="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6" name="Line 12"/>
          <p:cNvSpPr>
            <a:spLocks noChangeShapeType="1"/>
          </p:cNvSpPr>
          <p:nvPr/>
        </p:nvSpPr>
        <p:spPr bwMode="auto">
          <a:xfrm>
            <a:off x="2266950" y="3500438"/>
            <a:ext cx="5762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7" name="Line 13"/>
          <p:cNvSpPr>
            <a:spLocks noChangeShapeType="1"/>
          </p:cNvSpPr>
          <p:nvPr/>
        </p:nvSpPr>
        <p:spPr bwMode="auto">
          <a:xfrm>
            <a:off x="2266950" y="2708275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8" name="Line 14"/>
          <p:cNvSpPr>
            <a:spLocks noChangeShapeType="1"/>
          </p:cNvSpPr>
          <p:nvPr/>
        </p:nvSpPr>
        <p:spPr bwMode="auto">
          <a:xfrm flipV="1">
            <a:off x="226695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79" name="Line 15"/>
          <p:cNvSpPr>
            <a:spLocks noChangeShapeType="1"/>
          </p:cNvSpPr>
          <p:nvPr/>
        </p:nvSpPr>
        <p:spPr bwMode="auto">
          <a:xfrm>
            <a:off x="2266950" y="2924175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0" name="Line 16"/>
          <p:cNvSpPr>
            <a:spLocks noChangeShapeType="1"/>
          </p:cNvSpPr>
          <p:nvPr/>
        </p:nvSpPr>
        <p:spPr bwMode="auto">
          <a:xfrm>
            <a:off x="2771775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1" name="Line 17"/>
          <p:cNvSpPr>
            <a:spLocks noChangeShapeType="1"/>
          </p:cNvSpPr>
          <p:nvPr/>
        </p:nvSpPr>
        <p:spPr bwMode="auto">
          <a:xfrm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2" name="Line 18"/>
          <p:cNvSpPr>
            <a:spLocks noChangeShapeType="1"/>
          </p:cNvSpPr>
          <p:nvPr/>
        </p:nvSpPr>
        <p:spPr bwMode="auto">
          <a:xfrm>
            <a:off x="34194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3" name="Line 19"/>
          <p:cNvSpPr>
            <a:spLocks noChangeShapeType="1"/>
          </p:cNvSpPr>
          <p:nvPr/>
        </p:nvSpPr>
        <p:spPr bwMode="auto">
          <a:xfrm flipV="1">
            <a:off x="3419475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4" name="Line 20"/>
          <p:cNvSpPr>
            <a:spLocks noChangeShapeType="1"/>
          </p:cNvSpPr>
          <p:nvPr/>
        </p:nvSpPr>
        <p:spPr bwMode="auto">
          <a:xfrm>
            <a:off x="3419475" y="2349500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5" name="Line 21"/>
          <p:cNvSpPr>
            <a:spLocks noChangeShapeType="1"/>
          </p:cNvSpPr>
          <p:nvPr/>
        </p:nvSpPr>
        <p:spPr bwMode="auto">
          <a:xfrm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6" name="Line 22"/>
          <p:cNvSpPr>
            <a:spLocks noChangeShapeType="1"/>
          </p:cNvSpPr>
          <p:nvPr/>
        </p:nvSpPr>
        <p:spPr bwMode="auto">
          <a:xfrm>
            <a:off x="2771775" y="3859213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7" name="Line 23"/>
          <p:cNvSpPr>
            <a:spLocks noChangeShapeType="1"/>
          </p:cNvSpPr>
          <p:nvPr/>
        </p:nvSpPr>
        <p:spPr bwMode="auto">
          <a:xfrm flipV="1">
            <a:off x="3419475" y="3500438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8" name="Line 24"/>
          <p:cNvSpPr>
            <a:spLocks noChangeShapeType="1"/>
          </p:cNvSpPr>
          <p:nvPr/>
        </p:nvSpPr>
        <p:spPr bwMode="auto">
          <a:xfrm>
            <a:off x="3419475" y="3500438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89" name="Line 25"/>
          <p:cNvSpPr>
            <a:spLocks noChangeShapeType="1"/>
          </p:cNvSpPr>
          <p:nvPr/>
        </p:nvSpPr>
        <p:spPr bwMode="auto">
          <a:xfrm>
            <a:off x="3419475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0" name="Line 26"/>
          <p:cNvSpPr>
            <a:spLocks noChangeShapeType="1"/>
          </p:cNvSpPr>
          <p:nvPr/>
        </p:nvSpPr>
        <p:spPr bwMode="auto">
          <a:xfrm flipV="1">
            <a:off x="3419475" y="2924175"/>
            <a:ext cx="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1" name="Line 27"/>
          <p:cNvSpPr>
            <a:spLocks noChangeShapeType="1"/>
          </p:cNvSpPr>
          <p:nvPr/>
        </p:nvSpPr>
        <p:spPr bwMode="auto">
          <a:xfrm>
            <a:off x="3419475" y="292417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2" name="Line 28"/>
          <p:cNvSpPr>
            <a:spLocks noChangeShapeType="1"/>
          </p:cNvSpPr>
          <p:nvPr/>
        </p:nvSpPr>
        <p:spPr bwMode="auto">
          <a:xfrm>
            <a:off x="3419475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3" name="Line 29"/>
          <p:cNvSpPr>
            <a:spLocks noChangeShapeType="1"/>
          </p:cNvSpPr>
          <p:nvPr/>
        </p:nvSpPr>
        <p:spPr bwMode="auto">
          <a:xfrm>
            <a:off x="3995738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4" name="Line 30"/>
          <p:cNvSpPr>
            <a:spLocks noChangeShapeType="1"/>
          </p:cNvSpPr>
          <p:nvPr/>
        </p:nvSpPr>
        <p:spPr bwMode="auto">
          <a:xfrm>
            <a:off x="3995738" y="2708275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5" name="Line 31"/>
          <p:cNvSpPr>
            <a:spLocks noChangeShapeType="1"/>
          </p:cNvSpPr>
          <p:nvPr/>
        </p:nvSpPr>
        <p:spPr bwMode="auto">
          <a:xfrm>
            <a:off x="46434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6" name="Line 32"/>
          <p:cNvSpPr>
            <a:spLocks noChangeShapeType="1"/>
          </p:cNvSpPr>
          <p:nvPr/>
        </p:nvSpPr>
        <p:spPr bwMode="auto">
          <a:xfrm flipV="1">
            <a:off x="4643438" y="2349500"/>
            <a:ext cx="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7" name="Line 33"/>
          <p:cNvSpPr>
            <a:spLocks noChangeShapeType="1"/>
          </p:cNvSpPr>
          <p:nvPr/>
        </p:nvSpPr>
        <p:spPr bwMode="auto">
          <a:xfrm>
            <a:off x="4643438" y="2349500"/>
            <a:ext cx="5762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8" name="Line 34"/>
          <p:cNvSpPr>
            <a:spLocks noChangeShapeType="1"/>
          </p:cNvSpPr>
          <p:nvPr/>
        </p:nvSpPr>
        <p:spPr bwMode="auto">
          <a:xfrm>
            <a:off x="3995738" y="3284538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299" name="Line 35"/>
          <p:cNvSpPr>
            <a:spLocks noChangeShapeType="1"/>
          </p:cNvSpPr>
          <p:nvPr/>
        </p:nvSpPr>
        <p:spPr bwMode="auto">
          <a:xfrm>
            <a:off x="3995738" y="3859213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0" name="Line 36"/>
          <p:cNvSpPr>
            <a:spLocks noChangeShapeType="1"/>
          </p:cNvSpPr>
          <p:nvPr/>
        </p:nvSpPr>
        <p:spPr bwMode="auto">
          <a:xfrm flipV="1">
            <a:off x="46434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1" name="Line 37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2" name="Line 38"/>
          <p:cNvSpPr>
            <a:spLocks noChangeShapeType="1"/>
          </p:cNvSpPr>
          <p:nvPr/>
        </p:nvSpPr>
        <p:spPr bwMode="auto">
          <a:xfrm>
            <a:off x="46434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3" name="Line 39"/>
          <p:cNvSpPr>
            <a:spLocks noChangeShapeType="1"/>
          </p:cNvSpPr>
          <p:nvPr/>
        </p:nvSpPr>
        <p:spPr bwMode="auto">
          <a:xfrm flipV="1">
            <a:off x="4643438" y="2924175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4" name="Line 40"/>
          <p:cNvSpPr>
            <a:spLocks noChangeShapeType="1"/>
          </p:cNvSpPr>
          <p:nvPr/>
        </p:nv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5" name="Line 41"/>
          <p:cNvSpPr>
            <a:spLocks noChangeShapeType="1"/>
          </p:cNvSpPr>
          <p:nvPr/>
        </p:nvSpPr>
        <p:spPr bwMode="auto">
          <a:xfrm>
            <a:off x="4643438" y="32845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6" name="Line 42"/>
          <p:cNvSpPr>
            <a:spLocks noChangeShapeType="1"/>
          </p:cNvSpPr>
          <p:nvPr/>
        </p:nvSpPr>
        <p:spPr bwMode="auto">
          <a:xfrm>
            <a:off x="5219700" y="2133600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7" name="Line 43"/>
          <p:cNvSpPr>
            <a:spLocks noChangeShapeType="1"/>
          </p:cNvSpPr>
          <p:nvPr/>
        </p:nvSpPr>
        <p:spPr bwMode="auto">
          <a:xfrm>
            <a:off x="5219700" y="2708275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8" name="Line 44"/>
          <p:cNvSpPr>
            <a:spLocks noChangeShapeType="1"/>
          </p:cNvSpPr>
          <p:nvPr/>
        </p:nvSpPr>
        <p:spPr bwMode="auto">
          <a:xfrm>
            <a:off x="5219700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09" name="Line 45"/>
          <p:cNvSpPr>
            <a:spLocks noChangeShapeType="1"/>
          </p:cNvSpPr>
          <p:nvPr/>
        </p:nvSpPr>
        <p:spPr bwMode="auto">
          <a:xfrm>
            <a:off x="5219700" y="385921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10" name="Text Box 46"/>
          <p:cNvSpPr txBox="1">
            <a:spLocks noChangeArrowheads="1"/>
          </p:cNvSpPr>
          <p:nvPr/>
        </p:nvSpPr>
        <p:spPr bwMode="auto">
          <a:xfrm>
            <a:off x="1187450" y="1989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907311" name="Text Box 47"/>
          <p:cNvSpPr txBox="1">
            <a:spLocks noChangeArrowheads="1"/>
          </p:cNvSpPr>
          <p:nvPr/>
        </p:nvSpPr>
        <p:spPr bwMode="auto">
          <a:xfrm>
            <a:off x="1208088" y="2544763"/>
            <a:ext cx="727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907312" name="Text Box 48"/>
          <p:cNvSpPr txBox="1">
            <a:spLocks noChangeArrowheads="1"/>
          </p:cNvSpPr>
          <p:nvPr/>
        </p:nvSpPr>
        <p:spPr bwMode="auto">
          <a:xfrm>
            <a:off x="1166813" y="3089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907313" name="Text Box 49"/>
          <p:cNvSpPr txBox="1">
            <a:spLocks noChangeArrowheads="1"/>
          </p:cNvSpPr>
          <p:nvPr/>
        </p:nvSpPr>
        <p:spPr bwMode="auto">
          <a:xfrm>
            <a:off x="1187450" y="3644900"/>
            <a:ext cx="748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S4</a:t>
            </a:r>
          </a:p>
        </p:txBody>
      </p:sp>
      <p:sp>
        <p:nvSpPr>
          <p:cNvPr id="907314" name="Text Box 50"/>
          <p:cNvSpPr txBox="1">
            <a:spLocks noChangeArrowheads="1"/>
          </p:cNvSpPr>
          <p:nvPr/>
        </p:nvSpPr>
        <p:spPr bwMode="auto">
          <a:xfrm>
            <a:off x="5867400" y="1989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907315" name="Text Box 51"/>
          <p:cNvSpPr txBox="1">
            <a:spLocks noChangeArrowheads="1"/>
          </p:cNvSpPr>
          <p:nvPr/>
        </p:nvSpPr>
        <p:spPr bwMode="auto">
          <a:xfrm>
            <a:off x="5888038" y="2544763"/>
            <a:ext cx="94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/>
              <a:t>T3</a:t>
            </a:r>
          </a:p>
        </p:txBody>
      </p:sp>
      <p:sp>
        <p:nvSpPr>
          <p:cNvPr id="907316" name="Text Box 52"/>
          <p:cNvSpPr txBox="1">
            <a:spLocks noChangeArrowheads="1"/>
          </p:cNvSpPr>
          <p:nvPr/>
        </p:nvSpPr>
        <p:spPr bwMode="auto">
          <a:xfrm>
            <a:off x="5846763" y="3089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907317" name="Text Box 53"/>
          <p:cNvSpPr txBox="1">
            <a:spLocks noChangeArrowheads="1"/>
          </p:cNvSpPr>
          <p:nvPr/>
        </p:nvSpPr>
        <p:spPr bwMode="auto">
          <a:xfrm>
            <a:off x="5867400" y="3644900"/>
            <a:ext cx="966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/>
              <a:t>T1</a:t>
            </a:r>
          </a:p>
        </p:txBody>
      </p:sp>
      <p:sp>
        <p:nvSpPr>
          <p:cNvPr id="907318" name="Text Box 54"/>
          <p:cNvSpPr txBox="1">
            <a:spLocks noChangeArrowheads="1"/>
          </p:cNvSpPr>
          <p:nvPr/>
        </p:nvSpPr>
        <p:spPr bwMode="auto">
          <a:xfrm>
            <a:off x="1116013" y="48895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7319" name="Text Box 55"/>
          <p:cNvSpPr txBox="1">
            <a:spLocks noChangeArrowheads="1"/>
          </p:cNvSpPr>
          <p:nvPr/>
        </p:nvSpPr>
        <p:spPr bwMode="auto">
          <a:xfrm>
            <a:off x="539750" y="4437063"/>
            <a:ext cx="83111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dirty="0" err="1"/>
              <a:t>Requests</a:t>
            </a:r>
            <a:r>
              <a:rPr lang="fr-FR" sz="2400" dirty="0"/>
              <a:t> : (S1,T1), (S2,T2), (S3,T3), (S4,T4)</a:t>
            </a:r>
            <a:endParaRPr lang="fr-FR" sz="2400" dirty="0" smtClean="0"/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min </a:t>
            </a:r>
            <a:r>
              <a:rPr lang="fr-FR" sz="2400" dirty="0" err="1">
                <a:solidFill>
                  <a:srgbClr val="FF0000"/>
                </a:solidFill>
              </a:rPr>
              <a:t>load</a:t>
            </a:r>
            <a:r>
              <a:rPr lang="fr-FR" sz="2400" dirty="0">
                <a:solidFill>
                  <a:srgbClr val="FF0000"/>
                </a:solidFill>
              </a:rPr>
              <a:t> = 2</a:t>
            </a:r>
            <a:r>
              <a:rPr lang="fr-FR" sz="2400" dirty="0" smtClean="0">
                <a:solidFill>
                  <a:srgbClr val="FF0000"/>
                </a:solidFill>
              </a:rPr>
              <a:t> and min </a:t>
            </a:r>
            <a:r>
              <a:rPr lang="fr-FR" sz="2400" dirty="0" err="1">
                <a:solidFill>
                  <a:srgbClr val="FF0000"/>
                </a:solidFill>
              </a:rPr>
              <a:t>number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wavelengths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= 4.</a:t>
            </a:r>
          </a:p>
          <a:p>
            <a:r>
              <a:rPr lang="fr-FR" sz="2400" dirty="0"/>
              <a:t>Can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generalized</a:t>
            </a:r>
            <a:r>
              <a:rPr lang="fr-FR" sz="2400" dirty="0"/>
              <a:t> to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min </a:t>
            </a:r>
            <a:r>
              <a:rPr lang="fr-FR" sz="2400" dirty="0" err="1">
                <a:solidFill>
                  <a:srgbClr val="FF0000"/>
                </a:solidFill>
              </a:rPr>
              <a:t>load</a:t>
            </a:r>
            <a:r>
              <a:rPr lang="fr-FR" sz="2400" dirty="0">
                <a:solidFill>
                  <a:srgbClr val="FF0000"/>
                </a:solidFill>
              </a:rPr>
              <a:t> = 2 </a:t>
            </a:r>
            <a:r>
              <a:rPr lang="fr-FR" sz="2400" dirty="0" smtClean="0">
                <a:solidFill>
                  <a:srgbClr val="FF0000"/>
                </a:solidFill>
              </a:rPr>
              <a:t>and min </a:t>
            </a:r>
            <a:r>
              <a:rPr lang="fr-FR" sz="2400" dirty="0" err="1">
                <a:solidFill>
                  <a:srgbClr val="FF0000"/>
                </a:solidFill>
              </a:rPr>
              <a:t>number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wavelengths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= n.</a:t>
            </a:r>
          </a:p>
          <a:p>
            <a:endParaRPr lang="fr-FR" sz="2400" dirty="0"/>
          </a:p>
        </p:txBody>
      </p:sp>
      <p:sp>
        <p:nvSpPr>
          <p:cNvPr id="907320" name="Line 56"/>
          <p:cNvSpPr>
            <a:spLocks noChangeShapeType="1"/>
          </p:cNvSpPr>
          <p:nvPr/>
        </p:nvSpPr>
        <p:spPr bwMode="auto">
          <a:xfrm flipV="1">
            <a:off x="27717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1" name="Line 57"/>
          <p:cNvSpPr>
            <a:spLocks noChangeShapeType="1"/>
          </p:cNvSpPr>
          <p:nvPr/>
        </p:nvSpPr>
        <p:spPr bwMode="auto">
          <a:xfrm>
            <a:off x="2771775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2" name="Line 58"/>
          <p:cNvSpPr>
            <a:spLocks noChangeShapeType="1"/>
          </p:cNvSpPr>
          <p:nvPr/>
        </p:nvSpPr>
        <p:spPr bwMode="auto">
          <a:xfrm flipV="1">
            <a:off x="2771775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3" name="Line 59"/>
          <p:cNvSpPr>
            <a:spLocks noChangeShapeType="1"/>
          </p:cNvSpPr>
          <p:nvPr/>
        </p:nvSpPr>
        <p:spPr bwMode="auto">
          <a:xfrm>
            <a:off x="2771775" y="2924175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4" name="Line 60"/>
          <p:cNvSpPr>
            <a:spLocks noChangeShapeType="1"/>
          </p:cNvSpPr>
          <p:nvPr/>
        </p:nvSpPr>
        <p:spPr bwMode="auto">
          <a:xfrm flipV="1"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5" name="Line 61"/>
          <p:cNvSpPr>
            <a:spLocks noChangeShapeType="1"/>
          </p:cNvSpPr>
          <p:nvPr/>
        </p:nvSpPr>
        <p:spPr bwMode="auto">
          <a:xfrm>
            <a:off x="2771775" y="3500438"/>
            <a:ext cx="0" cy="35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6" name="Line 62"/>
          <p:cNvSpPr>
            <a:spLocks noChangeShapeType="1"/>
          </p:cNvSpPr>
          <p:nvPr/>
        </p:nvSpPr>
        <p:spPr bwMode="auto">
          <a:xfrm flipV="1">
            <a:off x="39957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7" name="Line 63"/>
          <p:cNvSpPr>
            <a:spLocks noChangeShapeType="1"/>
          </p:cNvSpPr>
          <p:nvPr/>
        </p:nvSpPr>
        <p:spPr bwMode="auto">
          <a:xfrm>
            <a:off x="39957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8" name="Line 64"/>
          <p:cNvSpPr>
            <a:spLocks noChangeShapeType="1"/>
          </p:cNvSpPr>
          <p:nvPr/>
        </p:nvSpPr>
        <p:spPr bwMode="auto">
          <a:xfrm flipV="1">
            <a:off x="3995738" y="2708275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29" name="Line 65"/>
          <p:cNvSpPr>
            <a:spLocks noChangeShapeType="1"/>
          </p:cNvSpPr>
          <p:nvPr/>
        </p:nvSpPr>
        <p:spPr bwMode="auto">
          <a:xfrm>
            <a:off x="3995738" y="2924175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0" name="Line 66"/>
          <p:cNvSpPr>
            <a:spLocks noChangeShapeType="1"/>
          </p:cNvSpPr>
          <p:nvPr/>
        </p:nvSpPr>
        <p:spPr bwMode="auto">
          <a:xfrm flipV="1">
            <a:off x="3995738" y="32845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1" name="Line 67"/>
          <p:cNvSpPr>
            <a:spLocks noChangeShapeType="1"/>
          </p:cNvSpPr>
          <p:nvPr/>
        </p:nvSpPr>
        <p:spPr bwMode="auto">
          <a:xfrm>
            <a:off x="39957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2" name="Line 68"/>
          <p:cNvSpPr>
            <a:spLocks noChangeShapeType="1"/>
          </p:cNvSpPr>
          <p:nvPr/>
        </p:nvSpPr>
        <p:spPr bwMode="auto">
          <a:xfrm flipV="1">
            <a:off x="5219700" y="213360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3" name="Line 69"/>
          <p:cNvSpPr>
            <a:spLocks noChangeShapeType="1"/>
          </p:cNvSpPr>
          <p:nvPr/>
        </p:nvSpPr>
        <p:spPr bwMode="auto">
          <a:xfrm>
            <a:off x="521970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4" name="Line 70"/>
          <p:cNvSpPr>
            <a:spLocks noChangeShapeType="1"/>
          </p:cNvSpPr>
          <p:nvPr/>
        </p:nvSpPr>
        <p:spPr bwMode="auto">
          <a:xfrm flipV="1">
            <a:off x="5219700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5" name="Line 71"/>
          <p:cNvSpPr>
            <a:spLocks noChangeShapeType="1"/>
          </p:cNvSpPr>
          <p:nvPr/>
        </p:nvSpPr>
        <p:spPr bwMode="auto">
          <a:xfrm>
            <a:off x="521970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6" name="Line 72"/>
          <p:cNvSpPr>
            <a:spLocks noChangeShapeType="1"/>
          </p:cNvSpPr>
          <p:nvPr/>
        </p:nvSpPr>
        <p:spPr bwMode="auto">
          <a:xfrm flipV="1">
            <a:off x="5219700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7" name="Line 73"/>
          <p:cNvSpPr>
            <a:spLocks noChangeShapeType="1"/>
          </p:cNvSpPr>
          <p:nvPr/>
        </p:nvSpPr>
        <p:spPr bwMode="auto">
          <a:xfrm>
            <a:off x="5219700" y="35004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8" name="Line 74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39" name="Line 75"/>
          <p:cNvSpPr>
            <a:spLocks noChangeShapeType="1"/>
          </p:cNvSpPr>
          <p:nvPr/>
        </p:nvSpPr>
        <p:spPr bwMode="auto">
          <a:xfrm>
            <a:off x="4643438" y="3429000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40" name="Line 76"/>
          <p:cNvSpPr>
            <a:spLocks noChangeShapeType="1"/>
          </p:cNvSpPr>
          <p:nvPr/>
        </p:nvSpPr>
        <p:spPr bwMode="auto">
          <a:xfrm>
            <a:off x="3419475" y="3429000"/>
            <a:ext cx="5762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41" name="Line 77"/>
          <p:cNvSpPr>
            <a:spLocks noChangeShapeType="1"/>
          </p:cNvSpPr>
          <p:nvPr/>
        </p:nvSpPr>
        <p:spPr bwMode="auto">
          <a:xfrm>
            <a:off x="3995738" y="3213100"/>
            <a:ext cx="6477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42" name="Line 78"/>
          <p:cNvSpPr>
            <a:spLocks noChangeShapeType="1"/>
          </p:cNvSpPr>
          <p:nvPr/>
        </p:nvSpPr>
        <p:spPr bwMode="auto">
          <a:xfrm>
            <a:off x="2195513" y="3429000"/>
            <a:ext cx="5762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43" name="Line 79"/>
          <p:cNvSpPr>
            <a:spLocks noChangeShapeType="1"/>
          </p:cNvSpPr>
          <p:nvPr/>
        </p:nvSpPr>
        <p:spPr bwMode="auto">
          <a:xfrm>
            <a:off x="2771775" y="3213100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7344" name="Line 80"/>
          <p:cNvSpPr>
            <a:spLocks noChangeShapeType="1"/>
          </p:cNvSpPr>
          <p:nvPr/>
        </p:nvSpPr>
        <p:spPr bwMode="auto">
          <a:xfrm>
            <a:off x="3419475" y="2852738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Espace réservé de la date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 dirty="0"/>
          </a:p>
        </p:txBody>
      </p:sp>
      <p:sp>
        <p:nvSpPr>
          <p:cNvPr id="7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0913-1035-9C4A-83EB-80097CA9EF6D}" type="slidenum">
              <a:rPr lang="en-US"/>
              <a:pPr/>
              <a:t>12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61262" cy="7143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Definitions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0339" name="Line 3"/>
          <p:cNvSpPr>
            <a:spLocks noChangeShapeType="1"/>
          </p:cNvSpPr>
          <p:nvPr/>
        </p:nvSpPr>
        <p:spPr bwMode="auto">
          <a:xfrm>
            <a:off x="1619250" y="4583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0" name="Line 4"/>
          <p:cNvSpPr>
            <a:spLocks noChangeShapeType="1"/>
          </p:cNvSpPr>
          <p:nvPr/>
        </p:nvSpPr>
        <p:spPr bwMode="auto">
          <a:xfrm>
            <a:off x="1619250" y="51577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1" name="Line 5"/>
          <p:cNvSpPr>
            <a:spLocks noChangeShapeType="1"/>
          </p:cNvSpPr>
          <p:nvPr/>
        </p:nvSpPr>
        <p:spPr bwMode="auto">
          <a:xfrm>
            <a:off x="2266950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2" name="Line 6"/>
          <p:cNvSpPr>
            <a:spLocks noChangeShapeType="1"/>
          </p:cNvSpPr>
          <p:nvPr/>
        </p:nvSpPr>
        <p:spPr bwMode="auto">
          <a:xfrm flipV="1">
            <a:off x="2266950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2266950" y="47990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4" name="Line 8"/>
          <p:cNvSpPr>
            <a:spLocks noChangeShapeType="1"/>
          </p:cNvSpPr>
          <p:nvPr/>
        </p:nvSpPr>
        <p:spPr bwMode="auto">
          <a:xfrm>
            <a:off x="1619250" y="57340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1619250" y="6308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6" name="Line 10"/>
          <p:cNvSpPr>
            <a:spLocks noChangeShapeType="1"/>
          </p:cNvSpPr>
          <p:nvPr/>
        </p:nvSpPr>
        <p:spPr bwMode="auto">
          <a:xfrm>
            <a:off x="2266950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V="1">
            <a:off x="2266950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8" name="Line 12"/>
          <p:cNvSpPr>
            <a:spLocks noChangeShapeType="1"/>
          </p:cNvSpPr>
          <p:nvPr/>
        </p:nvSpPr>
        <p:spPr bwMode="auto">
          <a:xfrm>
            <a:off x="2266950" y="59499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9" name="Line 13"/>
          <p:cNvSpPr>
            <a:spLocks noChangeShapeType="1"/>
          </p:cNvSpPr>
          <p:nvPr/>
        </p:nvSpPr>
        <p:spPr bwMode="auto">
          <a:xfrm>
            <a:off x="2266950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0" name="Line 14"/>
          <p:cNvSpPr>
            <a:spLocks noChangeShapeType="1"/>
          </p:cNvSpPr>
          <p:nvPr/>
        </p:nvSpPr>
        <p:spPr bwMode="auto">
          <a:xfrm flipV="1">
            <a:off x="2266950" y="53736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1" name="Line 15"/>
          <p:cNvSpPr>
            <a:spLocks noChangeShapeType="1"/>
          </p:cNvSpPr>
          <p:nvPr/>
        </p:nvSpPr>
        <p:spPr bwMode="auto">
          <a:xfrm>
            <a:off x="2266950" y="53736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2" name="Line 16"/>
          <p:cNvSpPr>
            <a:spLocks noChangeShapeType="1"/>
          </p:cNvSpPr>
          <p:nvPr/>
        </p:nvSpPr>
        <p:spPr bwMode="auto">
          <a:xfrm>
            <a:off x="2771775" y="4583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3" name="Line 17"/>
          <p:cNvSpPr>
            <a:spLocks noChangeShapeType="1"/>
          </p:cNvSpPr>
          <p:nvPr/>
        </p:nvSpPr>
        <p:spPr bwMode="auto">
          <a:xfrm>
            <a:off x="2771775" y="5157788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4" name="Line 18"/>
          <p:cNvSpPr>
            <a:spLocks noChangeShapeType="1"/>
          </p:cNvSpPr>
          <p:nvPr/>
        </p:nvSpPr>
        <p:spPr bwMode="auto">
          <a:xfrm>
            <a:off x="3419475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5" name="Line 19"/>
          <p:cNvSpPr>
            <a:spLocks noChangeShapeType="1"/>
          </p:cNvSpPr>
          <p:nvPr/>
        </p:nvSpPr>
        <p:spPr bwMode="auto">
          <a:xfrm flipV="1">
            <a:off x="3419475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6" name="Line 20"/>
          <p:cNvSpPr>
            <a:spLocks noChangeShapeType="1"/>
          </p:cNvSpPr>
          <p:nvPr/>
        </p:nvSpPr>
        <p:spPr bwMode="auto">
          <a:xfrm>
            <a:off x="3419475" y="47990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7" name="Line 21"/>
          <p:cNvSpPr>
            <a:spLocks noChangeShapeType="1"/>
          </p:cNvSpPr>
          <p:nvPr/>
        </p:nvSpPr>
        <p:spPr bwMode="auto">
          <a:xfrm>
            <a:off x="2771775" y="573405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8" name="Line 22"/>
          <p:cNvSpPr>
            <a:spLocks noChangeShapeType="1"/>
          </p:cNvSpPr>
          <p:nvPr/>
        </p:nvSpPr>
        <p:spPr bwMode="auto">
          <a:xfrm>
            <a:off x="2771775" y="6308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59" name="Line 23"/>
          <p:cNvSpPr>
            <a:spLocks noChangeShapeType="1"/>
          </p:cNvSpPr>
          <p:nvPr/>
        </p:nvSpPr>
        <p:spPr bwMode="auto">
          <a:xfrm flipV="1">
            <a:off x="3419475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0" name="Line 24"/>
          <p:cNvSpPr>
            <a:spLocks noChangeShapeType="1"/>
          </p:cNvSpPr>
          <p:nvPr/>
        </p:nvSpPr>
        <p:spPr bwMode="auto">
          <a:xfrm>
            <a:off x="3419475" y="59499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1" name="Line 25"/>
          <p:cNvSpPr>
            <a:spLocks noChangeShapeType="1"/>
          </p:cNvSpPr>
          <p:nvPr/>
        </p:nvSpPr>
        <p:spPr bwMode="auto">
          <a:xfrm>
            <a:off x="3419475" y="51577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2" name="Line 26"/>
          <p:cNvSpPr>
            <a:spLocks noChangeShapeType="1"/>
          </p:cNvSpPr>
          <p:nvPr/>
        </p:nvSpPr>
        <p:spPr bwMode="auto">
          <a:xfrm flipV="1">
            <a:off x="3419475" y="537368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3" name="Line 27"/>
          <p:cNvSpPr>
            <a:spLocks noChangeShapeType="1"/>
          </p:cNvSpPr>
          <p:nvPr/>
        </p:nvSpPr>
        <p:spPr bwMode="auto">
          <a:xfrm>
            <a:off x="3419475" y="53736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4" name="Line 28"/>
          <p:cNvSpPr>
            <a:spLocks noChangeShapeType="1"/>
          </p:cNvSpPr>
          <p:nvPr/>
        </p:nvSpPr>
        <p:spPr bwMode="auto">
          <a:xfrm>
            <a:off x="3419475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5" name="Line 29"/>
          <p:cNvSpPr>
            <a:spLocks noChangeShapeType="1"/>
          </p:cNvSpPr>
          <p:nvPr/>
        </p:nvSpPr>
        <p:spPr bwMode="auto">
          <a:xfrm>
            <a:off x="3995738" y="4583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6" name="Line 30"/>
          <p:cNvSpPr>
            <a:spLocks noChangeShapeType="1"/>
          </p:cNvSpPr>
          <p:nvPr/>
        </p:nvSpPr>
        <p:spPr bwMode="auto">
          <a:xfrm>
            <a:off x="3995738" y="51577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7" name="Line 31"/>
          <p:cNvSpPr>
            <a:spLocks noChangeShapeType="1"/>
          </p:cNvSpPr>
          <p:nvPr/>
        </p:nvSpPr>
        <p:spPr bwMode="auto">
          <a:xfrm>
            <a:off x="4643438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8" name="Line 32"/>
          <p:cNvSpPr>
            <a:spLocks noChangeShapeType="1"/>
          </p:cNvSpPr>
          <p:nvPr/>
        </p:nvSpPr>
        <p:spPr bwMode="auto">
          <a:xfrm flipV="1">
            <a:off x="4643438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69" name="Line 33"/>
          <p:cNvSpPr>
            <a:spLocks noChangeShapeType="1"/>
          </p:cNvSpPr>
          <p:nvPr/>
        </p:nvSpPr>
        <p:spPr bwMode="auto">
          <a:xfrm>
            <a:off x="4643438" y="47990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0" name="Line 34"/>
          <p:cNvSpPr>
            <a:spLocks noChangeShapeType="1"/>
          </p:cNvSpPr>
          <p:nvPr/>
        </p:nvSpPr>
        <p:spPr bwMode="auto">
          <a:xfrm>
            <a:off x="3995738" y="57340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1" name="Line 35"/>
          <p:cNvSpPr>
            <a:spLocks noChangeShapeType="1"/>
          </p:cNvSpPr>
          <p:nvPr/>
        </p:nvSpPr>
        <p:spPr bwMode="auto">
          <a:xfrm>
            <a:off x="3995738" y="6308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2" name="Line 36"/>
          <p:cNvSpPr>
            <a:spLocks noChangeShapeType="1"/>
          </p:cNvSpPr>
          <p:nvPr/>
        </p:nvSpPr>
        <p:spPr bwMode="auto">
          <a:xfrm flipV="1">
            <a:off x="4643438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3" name="Line 37"/>
          <p:cNvSpPr>
            <a:spLocks noChangeShapeType="1"/>
          </p:cNvSpPr>
          <p:nvPr/>
        </p:nvSpPr>
        <p:spPr bwMode="auto">
          <a:xfrm>
            <a:off x="4643438" y="5949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4" name="Line 38"/>
          <p:cNvSpPr>
            <a:spLocks noChangeShapeType="1"/>
          </p:cNvSpPr>
          <p:nvPr/>
        </p:nvSpPr>
        <p:spPr bwMode="auto">
          <a:xfrm>
            <a:off x="464343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5" name="Line 39"/>
          <p:cNvSpPr>
            <a:spLocks noChangeShapeType="1"/>
          </p:cNvSpPr>
          <p:nvPr/>
        </p:nvSpPr>
        <p:spPr bwMode="auto">
          <a:xfrm flipV="1">
            <a:off x="4643438" y="53736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6" name="Line 40"/>
          <p:cNvSpPr>
            <a:spLocks noChangeShapeType="1"/>
          </p:cNvSpPr>
          <p:nvPr/>
        </p:nvSpPr>
        <p:spPr bwMode="auto">
          <a:xfrm>
            <a:off x="4643438" y="53736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7" name="Line 41"/>
          <p:cNvSpPr>
            <a:spLocks noChangeShapeType="1"/>
          </p:cNvSpPr>
          <p:nvPr/>
        </p:nvSpPr>
        <p:spPr bwMode="auto">
          <a:xfrm>
            <a:off x="4643438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8" name="Line 42"/>
          <p:cNvSpPr>
            <a:spLocks noChangeShapeType="1"/>
          </p:cNvSpPr>
          <p:nvPr/>
        </p:nvSpPr>
        <p:spPr bwMode="auto">
          <a:xfrm>
            <a:off x="5219700" y="4583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79" name="Line 43"/>
          <p:cNvSpPr>
            <a:spLocks noChangeShapeType="1"/>
          </p:cNvSpPr>
          <p:nvPr/>
        </p:nvSpPr>
        <p:spPr bwMode="auto">
          <a:xfrm>
            <a:off x="5219700" y="51577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80" name="Line 44"/>
          <p:cNvSpPr>
            <a:spLocks noChangeShapeType="1"/>
          </p:cNvSpPr>
          <p:nvPr/>
        </p:nvSpPr>
        <p:spPr bwMode="auto">
          <a:xfrm>
            <a:off x="5219700" y="57340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81" name="Line 45"/>
          <p:cNvSpPr>
            <a:spLocks noChangeShapeType="1"/>
          </p:cNvSpPr>
          <p:nvPr/>
        </p:nvSpPr>
        <p:spPr bwMode="auto">
          <a:xfrm>
            <a:off x="5219700" y="6308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82" name="Text Box 46"/>
          <p:cNvSpPr txBox="1">
            <a:spLocks noChangeArrowheads="1"/>
          </p:cNvSpPr>
          <p:nvPr/>
        </p:nvSpPr>
        <p:spPr bwMode="auto">
          <a:xfrm>
            <a:off x="1187450" y="44386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910383" name="Text Box 47"/>
          <p:cNvSpPr txBox="1">
            <a:spLocks noChangeArrowheads="1"/>
          </p:cNvSpPr>
          <p:nvPr/>
        </p:nvSpPr>
        <p:spPr bwMode="auto">
          <a:xfrm>
            <a:off x="1116014" y="4994275"/>
            <a:ext cx="461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910384" name="Text Box 48"/>
          <p:cNvSpPr txBox="1">
            <a:spLocks noChangeArrowheads="1"/>
          </p:cNvSpPr>
          <p:nvPr/>
        </p:nvSpPr>
        <p:spPr bwMode="auto">
          <a:xfrm>
            <a:off x="1166813" y="553878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910385" name="Text Box 49"/>
          <p:cNvSpPr txBox="1">
            <a:spLocks noChangeArrowheads="1"/>
          </p:cNvSpPr>
          <p:nvPr/>
        </p:nvSpPr>
        <p:spPr bwMode="auto">
          <a:xfrm>
            <a:off x="1116013" y="6094413"/>
            <a:ext cx="44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S4</a:t>
            </a:r>
          </a:p>
        </p:txBody>
      </p:sp>
      <p:sp>
        <p:nvSpPr>
          <p:cNvPr id="910386" name="Text Box 50"/>
          <p:cNvSpPr txBox="1">
            <a:spLocks noChangeArrowheads="1"/>
          </p:cNvSpPr>
          <p:nvPr/>
        </p:nvSpPr>
        <p:spPr bwMode="auto">
          <a:xfrm>
            <a:off x="5867400" y="443865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910387" name="Text Box 51"/>
          <p:cNvSpPr txBox="1">
            <a:spLocks noChangeArrowheads="1"/>
          </p:cNvSpPr>
          <p:nvPr/>
        </p:nvSpPr>
        <p:spPr bwMode="auto">
          <a:xfrm>
            <a:off x="5888038" y="4994275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T3</a:t>
            </a:r>
          </a:p>
        </p:txBody>
      </p:sp>
      <p:sp>
        <p:nvSpPr>
          <p:cNvPr id="910388" name="Text Box 52"/>
          <p:cNvSpPr txBox="1">
            <a:spLocks noChangeArrowheads="1"/>
          </p:cNvSpPr>
          <p:nvPr/>
        </p:nvSpPr>
        <p:spPr bwMode="auto">
          <a:xfrm>
            <a:off x="5846763" y="55387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910389" name="Text Box 53"/>
          <p:cNvSpPr txBox="1">
            <a:spLocks noChangeArrowheads="1"/>
          </p:cNvSpPr>
          <p:nvPr/>
        </p:nvSpPr>
        <p:spPr bwMode="auto">
          <a:xfrm>
            <a:off x="5867400" y="6094413"/>
            <a:ext cx="560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910390" name="Text Box 54"/>
          <p:cNvSpPr txBox="1">
            <a:spLocks noChangeArrowheads="1"/>
          </p:cNvSpPr>
          <p:nvPr/>
        </p:nvSpPr>
        <p:spPr bwMode="auto">
          <a:xfrm>
            <a:off x="1116013" y="4745038"/>
            <a:ext cx="1387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10392" name="Line 56"/>
          <p:cNvSpPr>
            <a:spLocks noChangeShapeType="1"/>
          </p:cNvSpPr>
          <p:nvPr/>
        </p:nvSpPr>
        <p:spPr bwMode="auto">
          <a:xfrm flipV="1">
            <a:off x="2771775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3" name="Line 57"/>
          <p:cNvSpPr>
            <a:spLocks noChangeShapeType="1"/>
          </p:cNvSpPr>
          <p:nvPr/>
        </p:nvSpPr>
        <p:spPr bwMode="auto">
          <a:xfrm>
            <a:off x="2771775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4" name="Line 58"/>
          <p:cNvSpPr>
            <a:spLocks noChangeShapeType="1"/>
          </p:cNvSpPr>
          <p:nvPr/>
        </p:nvSpPr>
        <p:spPr bwMode="auto">
          <a:xfrm flipV="1">
            <a:off x="2771775" y="51577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5" name="Line 59"/>
          <p:cNvSpPr>
            <a:spLocks noChangeShapeType="1"/>
          </p:cNvSpPr>
          <p:nvPr/>
        </p:nvSpPr>
        <p:spPr bwMode="auto">
          <a:xfrm>
            <a:off x="2771775" y="537368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6" name="Line 60"/>
          <p:cNvSpPr>
            <a:spLocks noChangeShapeType="1"/>
          </p:cNvSpPr>
          <p:nvPr/>
        </p:nvSpPr>
        <p:spPr bwMode="auto">
          <a:xfrm flipV="1">
            <a:off x="2771775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7" name="Line 61"/>
          <p:cNvSpPr>
            <a:spLocks noChangeShapeType="1"/>
          </p:cNvSpPr>
          <p:nvPr/>
        </p:nvSpPr>
        <p:spPr bwMode="auto">
          <a:xfrm>
            <a:off x="2771775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8" name="Line 62"/>
          <p:cNvSpPr>
            <a:spLocks noChangeShapeType="1"/>
          </p:cNvSpPr>
          <p:nvPr/>
        </p:nvSpPr>
        <p:spPr bwMode="auto">
          <a:xfrm flipV="1">
            <a:off x="3995738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99" name="Line 63"/>
          <p:cNvSpPr>
            <a:spLocks noChangeShapeType="1"/>
          </p:cNvSpPr>
          <p:nvPr/>
        </p:nvSpPr>
        <p:spPr bwMode="auto">
          <a:xfrm>
            <a:off x="3995738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0" name="Line 64"/>
          <p:cNvSpPr>
            <a:spLocks noChangeShapeType="1"/>
          </p:cNvSpPr>
          <p:nvPr/>
        </p:nvSpPr>
        <p:spPr bwMode="auto">
          <a:xfrm flipV="1">
            <a:off x="399573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1" name="Line 65"/>
          <p:cNvSpPr>
            <a:spLocks noChangeShapeType="1"/>
          </p:cNvSpPr>
          <p:nvPr/>
        </p:nvSpPr>
        <p:spPr bwMode="auto">
          <a:xfrm>
            <a:off x="3995738" y="53736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2" name="Line 66"/>
          <p:cNvSpPr>
            <a:spLocks noChangeShapeType="1"/>
          </p:cNvSpPr>
          <p:nvPr/>
        </p:nvSpPr>
        <p:spPr bwMode="auto">
          <a:xfrm flipV="1">
            <a:off x="3995738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3" name="Line 67"/>
          <p:cNvSpPr>
            <a:spLocks noChangeShapeType="1"/>
          </p:cNvSpPr>
          <p:nvPr/>
        </p:nvSpPr>
        <p:spPr bwMode="auto">
          <a:xfrm>
            <a:off x="3995738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4" name="Line 68"/>
          <p:cNvSpPr>
            <a:spLocks noChangeShapeType="1"/>
          </p:cNvSpPr>
          <p:nvPr/>
        </p:nvSpPr>
        <p:spPr bwMode="auto">
          <a:xfrm flipV="1">
            <a:off x="5219700" y="4583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5" name="Line 69"/>
          <p:cNvSpPr>
            <a:spLocks noChangeShapeType="1"/>
          </p:cNvSpPr>
          <p:nvPr/>
        </p:nvSpPr>
        <p:spPr bwMode="auto">
          <a:xfrm>
            <a:off x="5219700" y="47990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6" name="Line 70"/>
          <p:cNvSpPr>
            <a:spLocks noChangeShapeType="1"/>
          </p:cNvSpPr>
          <p:nvPr/>
        </p:nvSpPr>
        <p:spPr bwMode="auto">
          <a:xfrm flipV="1">
            <a:off x="5219700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7" name="Line 71"/>
          <p:cNvSpPr>
            <a:spLocks noChangeShapeType="1"/>
          </p:cNvSpPr>
          <p:nvPr/>
        </p:nvSpPr>
        <p:spPr bwMode="auto">
          <a:xfrm>
            <a:off x="5219700" y="53736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8" name="Line 72"/>
          <p:cNvSpPr>
            <a:spLocks noChangeShapeType="1"/>
          </p:cNvSpPr>
          <p:nvPr/>
        </p:nvSpPr>
        <p:spPr bwMode="auto">
          <a:xfrm flipV="1">
            <a:off x="5219700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09" name="Line 73"/>
          <p:cNvSpPr>
            <a:spLocks noChangeShapeType="1"/>
          </p:cNvSpPr>
          <p:nvPr/>
        </p:nvSpPr>
        <p:spPr bwMode="auto">
          <a:xfrm>
            <a:off x="5219700" y="5949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413" name="Rectangle 77"/>
          <p:cNvSpPr>
            <a:spLocks noChangeArrowheads="1"/>
          </p:cNvSpPr>
          <p:nvPr/>
        </p:nvSpPr>
        <p:spPr bwMode="auto">
          <a:xfrm>
            <a:off x="250825" y="836613"/>
            <a:ext cx="8388350" cy="3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r>
              <a:rPr lang="en-US" sz="2800" dirty="0" smtClean="0"/>
              <a:t> A </a:t>
            </a:r>
            <a:r>
              <a:rPr lang="en-US" sz="2800" dirty="0">
                <a:solidFill>
                  <a:srgbClr val="FF0000"/>
                </a:solidFill>
              </a:rPr>
              <a:t>DAG (Directed Acyclic Graph)</a:t>
            </a:r>
            <a:r>
              <a:rPr lang="en-US" sz="2800" dirty="0"/>
              <a:t> is a digraph with no directed cycle.</a:t>
            </a:r>
            <a:endParaRPr lang="en-US" sz="28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r>
              <a:rPr lang="en-US" sz="2800" dirty="0" smtClean="0"/>
              <a:t> An </a:t>
            </a:r>
            <a:r>
              <a:rPr lang="en-US" sz="2800" dirty="0">
                <a:solidFill>
                  <a:srgbClr val="FF0000"/>
                </a:solidFill>
              </a:rPr>
              <a:t>(oriented) cycle</a:t>
            </a:r>
            <a:r>
              <a:rPr lang="en-US" sz="2800" dirty="0"/>
              <a:t> in a DAG consists</a:t>
            </a:r>
            <a:r>
              <a:rPr lang="en-US" sz="2800" dirty="0" smtClean="0"/>
              <a:t> of a </a:t>
            </a:r>
            <a:r>
              <a:rPr lang="en-US" sz="2800" dirty="0"/>
              <a:t>sequence of </a:t>
            </a:r>
            <a:r>
              <a:rPr lang="en-US" sz="2800" dirty="0" err="1"/>
              <a:t>dipaths</a:t>
            </a:r>
            <a:r>
              <a:rPr lang="en-US" sz="2800" dirty="0"/>
              <a:t> P1, P2, . . ., P2k alternating in direction</a:t>
            </a:r>
            <a:endParaRPr lang="en-US" sz="28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r>
              <a:rPr lang="fr-FR" sz="2800" dirty="0" smtClean="0"/>
              <a:t> An </a:t>
            </a:r>
            <a:r>
              <a:rPr lang="fr-FR" sz="2800" dirty="0" err="1">
                <a:solidFill>
                  <a:srgbClr val="FF0000"/>
                </a:solidFill>
              </a:rPr>
              <a:t>internal</a:t>
            </a:r>
            <a:r>
              <a:rPr lang="fr-FR" sz="2800" dirty="0">
                <a:solidFill>
                  <a:srgbClr val="FF0000"/>
                </a:solidFill>
              </a:rPr>
              <a:t> cycle</a:t>
            </a:r>
            <a:r>
              <a:rPr lang="fr-FR" sz="2800" dirty="0"/>
              <a:t> of a DAG G </a:t>
            </a:r>
            <a:r>
              <a:rPr lang="fr-FR" sz="2800" dirty="0" err="1"/>
              <a:t>is</a:t>
            </a:r>
            <a:r>
              <a:rPr lang="fr-FR" sz="2800" dirty="0"/>
              <a:t> an </a:t>
            </a:r>
            <a:r>
              <a:rPr lang="fr-FR" sz="2800" dirty="0" err="1"/>
              <a:t>oriented</a:t>
            </a:r>
            <a:r>
              <a:rPr lang="fr-FR" sz="2800" dirty="0"/>
              <a:t> cycle </a:t>
            </a:r>
            <a:r>
              <a:rPr lang="fr-FR" sz="2800" dirty="0" err="1"/>
              <a:t>such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no vertex </a:t>
            </a:r>
            <a:r>
              <a:rPr lang="fr-FR" sz="2800" dirty="0" err="1"/>
              <a:t>is</a:t>
            </a:r>
            <a:r>
              <a:rPr lang="fr-FR" sz="2800" dirty="0"/>
              <a:t> a source or a </a:t>
            </a:r>
            <a:r>
              <a:rPr lang="fr-FR" sz="2800" dirty="0" err="1"/>
              <a:t>sink</a:t>
            </a:r>
            <a:r>
              <a:rPr lang="fr-FR" sz="2800" dirty="0"/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endParaRPr lang="fr-FR" sz="3000" dirty="0"/>
          </a:p>
        </p:txBody>
      </p:sp>
      <p:sp>
        <p:nvSpPr>
          <p:cNvPr id="77" name="Espace réservé de la date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5D79-3FD5-5B45-A788-5C94E7331042}" type="slidenum">
              <a:rPr lang="en-US"/>
              <a:pPr/>
              <a:t>13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61262" cy="7143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Definitions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2458" name="Rectangle 74"/>
          <p:cNvSpPr>
            <a:spLocks noChangeArrowheads="1"/>
          </p:cNvSpPr>
          <p:nvPr/>
        </p:nvSpPr>
        <p:spPr bwMode="auto">
          <a:xfrm>
            <a:off x="395288" y="981075"/>
            <a:ext cx="83534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sz="2800" dirty="0"/>
              <a:t> </a:t>
            </a:r>
            <a:r>
              <a:rPr lang="fr-FR" sz="2800" dirty="0" err="1"/>
              <a:t>Given</a:t>
            </a:r>
            <a:r>
              <a:rPr lang="fr-FR" sz="2800" dirty="0"/>
              <a:t> a </a:t>
            </a:r>
            <a:r>
              <a:rPr lang="fr-FR" sz="2800" dirty="0" err="1"/>
              <a:t>digraph</a:t>
            </a:r>
            <a:r>
              <a:rPr lang="fr-FR" sz="2800" dirty="0"/>
              <a:t> G and a </a:t>
            </a:r>
            <a:r>
              <a:rPr lang="fr-FR" sz="2800" dirty="0" err="1"/>
              <a:t>family</a:t>
            </a:r>
            <a:r>
              <a:rPr lang="fr-FR" sz="2800" dirty="0"/>
              <a:t> of </a:t>
            </a:r>
            <a:r>
              <a:rPr lang="fr-FR" sz="2800" dirty="0" err="1"/>
              <a:t>dipaths</a:t>
            </a:r>
            <a:r>
              <a:rPr lang="fr-FR" sz="2800" dirty="0"/>
              <a:t> P, the </a:t>
            </a:r>
            <a:r>
              <a:rPr lang="fr-FR" sz="2800" dirty="0" err="1">
                <a:solidFill>
                  <a:srgbClr val="FF0000"/>
                </a:solidFill>
              </a:rPr>
              <a:t>load</a:t>
            </a:r>
            <a:r>
              <a:rPr lang="fr-FR" sz="2800" dirty="0">
                <a:solidFill>
                  <a:srgbClr val="FF0000"/>
                </a:solidFill>
              </a:rPr>
              <a:t> of an arc</a:t>
            </a:r>
            <a:r>
              <a:rPr lang="fr-FR" sz="2800" dirty="0"/>
              <a:t> e </a:t>
            </a:r>
            <a:r>
              <a:rPr lang="fr-FR" sz="2800" dirty="0" err="1"/>
              <a:t>is</a:t>
            </a:r>
            <a:r>
              <a:rPr lang="fr-FR" sz="2800" dirty="0"/>
              <a:t> the </a:t>
            </a:r>
            <a:r>
              <a:rPr lang="fr-FR" sz="2800" dirty="0" err="1"/>
              <a:t>number</a:t>
            </a:r>
            <a:r>
              <a:rPr lang="fr-FR" sz="2800" dirty="0"/>
              <a:t> of </a:t>
            </a:r>
            <a:r>
              <a:rPr lang="fr-FR" sz="2800" dirty="0" err="1"/>
              <a:t>dipaths</a:t>
            </a:r>
            <a:r>
              <a:rPr lang="fr-FR" sz="2800" dirty="0"/>
              <a:t> of the </a:t>
            </a:r>
            <a:r>
              <a:rPr lang="fr-FR" sz="2800" dirty="0" err="1"/>
              <a:t>family</a:t>
            </a:r>
            <a:r>
              <a:rPr lang="fr-FR" sz="2800" dirty="0"/>
              <a:t> </a:t>
            </a:r>
            <a:r>
              <a:rPr lang="fr-FR" sz="2800" dirty="0" err="1"/>
              <a:t>containing</a:t>
            </a:r>
            <a:r>
              <a:rPr lang="fr-FR" sz="2800" i="1" dirty="0"/>
              <a:t> </a:t>
            </a:r>
            <a:r>
              <a:rPr lang="fr-FR" sz="2800" dirty="0"/>
              <a:t>e</a:t>
            </a:r>
          </a:p>
          <a:p>
            <a:pPr algn="ctr"/>
            <a:r>
              <a:rPr lang="fr-FR" sz="2800" dirty="0" err="1">
                <a:solidFill>
                  <a:srgbClr val="FF0000"/>
                </a:solidFill>
              </a:rPr>
              <a:t>load</a:t>
            </a:r>
            <a:r>
              <a:rPr lang="fr-FR" sz="2800" dirty="0">
                <a:solidFill>
                  <a:srgbClr val="FF0000"/>
                </a:solidFill>
              </a:rPr>
              <a:t>(G,P, e) = |{P : P ∈ P; e ∈ P}|</a:t>
            </a:r>
          </a:p>
          <a:p>
            <a:pPr>
              <a:buFontTx/>
              <a:buChar char="•"/>
            </a:pPr>
            <a:r>
              <a:rPr lang="fr-FR" sz="2800" dirty="0"/>
              <a:t> The </a:t>
            </a:r>
            <a:r>
              <a:rPr lang="fr-FR" sz="2800" dirty="0" err="1">
                <a:solidFill>
                  <a:srgbClr val="FF0000"/>
                </a:solidFill>
              </a:rPr>
              <a:t>load</a:t>
            </a:r>
            <a:r>
              <a:rPr lang="fr-FR" sz="2800" dirty="0">
                <a:solidFill>
                  <a:srgbClr val="FF0000"/>
                </a:solidFill>
              </a:rPr>
              <a:t> of G for P π(G,P)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maximum over all the arcs of G.</a:t>
            </a:r>
          </a:p>
          <a:p>
            <a:pPr>
              <a:buFontTx/>
              <a:buChar char="•"/>
            </a:pPr>
            <a:r>
              <a:rPr lang="fr-FR" sz="2800" dirty="0"/>
              <a:t> </a:t>
            </a:r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dipaths</a:t>
            </a:r>
            <a:r>
              <a:rPr lang="fr-FR" sz="2800" dirty="0"/>
              <a:t> are </a:t>
            </a:r>
            <a:r>
              <a:rPr lang="fr-FR" sz="2800" dirty="0">
                <a:solidFill>
                  <a:srgbClr val="FF0000"/>
                </a:solidFill>
              </a:rPr>
              <a:t>in </a:t>
            </a:r>
            <a:r>
              <a:rPr lang="fr-FR" sz="2800" dirty="0" err="1">
                <a:solidFill>
                  <a:srgbClr val="FF0000"/>
                </a:solidFill>
              </a:rPr>
              <a:t>conflict</a:t>
            </a:r>
            <a:r>
              <a:rPr lang="fr-FR" sz="2800" dirty="0"/>
              <a:t> (or </a:t>
            </a:r>
            <a:r>
              <a:rPr lang="fr-FR" sz="2800" dirty="0" err="1"/>
              <a:t>intersect</a:t>
            </a:r>
            <a:r>
              <a:rPr lang="fr-FR" sz="2800" dirty="0"/>
              <a:t>) if </a:t>
            </a:r>
            <a:r>
              <a:rPr lang="fr-FR" sz="2800" dirty="0" err="1"/>
              <a:t>they</a:t>
            </a:r>
            <a:r>
              <a:rPr lang="fr-FR" sz="2800" dirty="0"/>
              <a:t> </a:t>
            </a:r>
            <a:r>
              <a:rPr lang="fr-FR" sz="2800" dirty="0" err="1"/>
              <a:t>share</a:t>
            </a:r>
            <a:r>
              <a:rPr lang="fr-FR" sz="2800" dirty="0"/>
              <a:t> an arc. </a:t>
            </a:r>
          </a:p>
          <a:p>
            <a:pPr>
              <a:buFontTx/>
              <a:buChar char="•"/>
            </a:pP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w(G,P) </a:t>
            </a:r>
            <a:r>
              <a:rPr lang="fr-FR" sz="2800" dirty="0" err="1">
                <a:solidFill>
                  <a:srgbClr val="FF0000"/>
                </a:solidFill>
              </a:rPr>
              <a:t>is</a:t>
            </a:r>
            <a:r>
              <a:rPr lang="fr-FR" sz="2800" dirty="0">
                <a:solidFill>
                  <a:srgbClr val="FF0000"/>
                </a:solidFill>
              </a:rPr>
              <a:t> the minimum </a:t>
            </a:r>
            <a:r>
              <a:rPr lang="fr-FR" sz="2800" dirty="0" err="1">
                <a:solidFill>
                  <a:srgbClr val="FF0000"/>
                </a:solidFill>
              </a:rPr>
              <a:t>number</a:t>
            </a:r>
            <a:r>
              <a:rPr lang="fr-FR" sz="2800" dirty="0">
                <a:solidFill>
                  <a:srgbClr val="FF0000"/>
                </a:solidFill>
              </a:rPr>
              <a:t> of </a:t>
            </a:r>
            <a:r>
              <a:rPr lang="fr-FR" sz="2800" dirty="0" err="1">
                <a:solidFill>
                  <a:srgbClr val="FF0000"/>
                </a:solidFill>
              </a:rPr>
              <a:t>colors</a:t>
            </a:r>
            <a:r>
              <a:rPr lang="fr-FR" sz="2800" dirty="0"/>
              <a:t> </a:t>
            </a:r>
            <a:r>
              <a:rPr lang="fr-FR" sz="2800" dirty="0" err="1"/>
              <a:t>needed</a:t>
            </a:r>
            <a:r>
              <a:rPr lang="fr-FR" sz="2800" dirty="0"/>
              <a:t> to </a:t>
            </a:r>
            <a:r>
              <a:rPr lang="fr-FR" sz="2800" dirty="0" err="1"/>
              <a:t>color</a:t>
            </a:r>
            <a:r>
              <a:rPr lang="fr-FR" sz="2800" dirty="0"/>
              <a:t> the </a:t>
            </a:r>
            <a:r>
              <a:rPr lang="fr-FR" sz="2800" dirty="0" err="1"/>
              <a:t>dipaths</a:t>
            </a:r>
            <a:r>
              <a:rPr lang="fr-FR" sz="2800" dirty="0"/>
              <a:t> of P in </a:t>
            </a:r>
            <a:r>
              <a:rPr lang="fr-FR" sz="2800" dirty="0" err="1"/>
              <a:t>such</a:t>
            </a:r>
            <a:r>
              <a:rPr lang="fr-FR" sz="2800" dirty="0"/>
              <a:t> a </a:t>
            </a:r>
            <a:r>
              <a:rPr lang="fr-FR" sz="2800" dirty="0" err="1"/>
              <a:t>way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dipaths</a:t>
            </a:r>
            <a:r>
              <a:rPr lang="fr-FR" sz="2800" dirty="0"/>
              <a:t> in </a:t>
            </a:r>
            <a:r>
              <a:rPr lang="fr-FR" sz="2800" dirty="0" err="1"/>
              <a:t>conflict</a:t>
            </a:r>
            <a:r>
              <a:rPr lang="fr-FR" sz="2800" dirty="0"/>
              <a:t> have </a:t>
            </a:r>
            <a:r>
              <a:rPr lang="fr-FR" sz="2800" dirty="0" err="1"/>
              <a:t>different</a:t>
            </a:r>
            <a:r>
              <a:rPr lang="fr-FR" sz="2800" dirty="0"/>
              <a:t> </a:t>
            </a:r>
            <a:r>
              <a:rPr lang="fr-FR" sz="2800" dirty="0" err="1"/>
              <a:t>colors</a:t>
            </a:r>
            <a:r>
              <a:rPr lang="fr-FR" sz="2800" dirty="0"/>
              <a:t>. 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π(G,P) ≤ w(G,P).</a:t>
            </a: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B7C3-1E04-A44F-996E-2BD371F90372}" type="slidenum">
              <a:rPr lang="en-US"/>
              <a:pPr/>
              <a:t>14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Definitions and properties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96728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conflict graph</a:t>
            </a:r>
            <a:r>
              <a:rPr lang="en-US" dirty="0" smtClean="0"/>
              <a:t> of (G,P) is a graph whose vertices are the </a:t>
            </a:r>
            <a:r>
              <a:rPr lang="en-US" dirty="0" err="1" smtClean="0"/>
              <a:t>dipaths</a:t>
            </a:r>
            <a:r>
              <a:rPr lang="en-US" dirty="0" smtClean="0"/>
              <a:t> of P, two vertices being joined if their associated </a:t>
            </a:r>
            <a:r>
              <a:rPr lang="en-US" dirty="0" err="1" smtClean="0"/>
              <a:t>dipaths</a:t>
            </a:r>
            <a:r>
              <a:rPr lang="en-US" dirty="0" smtClean="0"/>
              <a:t> are in conflict.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chromatic number of the conflict graph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π</a:t>
            </a:r>
            <a:r>
              <a:rPr lang="en-US" dirty="0" smtClean="0"/>
              <a:t> is upper bounded by the clique number of the conflict graph.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7701-446D-7C4A-8A3E-E9D6283B54D3}" type="slidenum">
              <a:rPr lang="en-US"/>
              <a:pPr/>
              <a:t>15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Problems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967287"/>
          </a:xfrm>
        </p:spPr>
        <p:txBody>
          <a:bodyPr/>
          <a:lstStyle/>
          <a:p>
            <a:r>
              <a:rPr lang="en-US" dirty="0"/>
              <a:t>Consider a simplified problem : unique routing. Can we solve the problem of finding the </a:t>
            </a:r>
            <a:r>
              <a:rPr lang="en-US" dirty="0">
                <a:solidFill>
                  <a:srgbClr val="FF0000"/>
                </a:solidFill>
              </a:rPr>
              <a:t>minimum number of </a:t>
            </a:r>
            <a:r>
              <a:rPr lang="en-US" dirty="0" err="1">
                <a:solidFill>
                  <a:srgbClr val="FF0000"/>
                </a:solidFill>
              </a:rPr>
              <a:t>wavelenths</a:t>
            </a:r>
            <a:r>
              <a:rPr lang="en-US" dirty="0"/>
              <a:t> ?</a:t>
            </a:r>
          </a:p>
          <a:p>
            <a:r>
              <a:rPr lang="en-US" dirty="0"/>
              <a:t>The answer is unknown (pathological example).</a:t>
            </a:r>
          </a:p>
          <a:p>
            <a:r>
              <a:rPr lang="en-US" dirty="0"/>
              <a:t>Given a DAG G and a family of </a:t>
            </a:r>
            <a:r>
              <a:rPr lang="en-US" dirty="0" err="1"/>
              <a:t>dipaths</a:t>
            </a:r>
            <a:r>
              <a:rPr lang="en-US" dirty="0"/>
              <a:t> P, what is the relation between </a:t>
            </a:r>
            <a:r>
              <a:rPr lang="en-US" dirty="0">
                <a:solidFill>
                  <a:srgbClr val="FF0000"/>
                </a:solidFill>
              </a:rPr>
              <a:t>the load of G for P and the minimum number of </a:t>
            </a:r>
            <a:r>
              <a:rPr lang="en-US" dirty="0" err="1">
                <a:solidFill>
                  <a:srgbClr val="FF0000"/>
                </a:solidFill>
              </a:rPr>
              <a:t>wavelenths</a:t>
            </a:r>
            <a:r>
              <a:rPr lang="en-US" dirty="0"/>
              <a:t> ?</a:t>
            </a:r>
          </a:p>
          <a:p>
            <a:r>
              <a:rPr lang="en-US" dirty="0"/>
              <a:t>Is it possible to characterize the </a:t>
            </a:r>
            <a:r>
              <a:rPr lang="en-US" dirty="0" err="1"/>
              <a:t>DAGs</a:t>
            </a:r>
            <a:r>
              <a:rPr lang="en-US" dirty="0"/>
              <a:t> for which </a:t>
            </a:r>
            <a:r>
              <a:rPr lang="en-US" dirty="0">
                <a:solidFill>
                  <a:srgbClr val="FF0000"/>
                </a:solidFill>
              </a:rPr>
              <a:t>load is equal to the min wave numb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181D-7C72-D749-BD4D-C93497E3F3BF}" type="slidenum">
              <a:rPr lang="en-US"/>
              <a:pPr/>
              <a:t>16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Main result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9672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Theorem 1</a:t>
            </a:r>
          </a:p>
          <a:p>
            <a:r>
              <a:rPr lang="en-US" i="1" dirty="0" smtClean="0"/>
              <a:t>Let </a:t>
            </a:r>
            <a:r>
              <a:rPr lang="en-US" dirty="0"/>
              <a:t>G </a:t>
            </a:r>
            <a:r>
              <a:rPr lang="en-US" i="1" dirty="0"/>
              <a:t>be a DAG. Then, for any family of </a:t>
            </a:r>
            <a:r>
              <a:rPr lang="en-US" i="1" dirty="0" err="1"/>
              <a:t>dipaths</a:t>
            </a:r>
            <a:r>
              <a:rPr lang="en-US" i="1" dirty="0"/>
              <a:t> </a:t>
            </a:r>
            <a:r>
              <a:rPr lang="en-US" dirty="0"/>
              <a:t>P</a:t>
            </a:r>
            <a:r>
              <a:rPr lang="en-US" i="1" dirty="0"/>
              <a:t>,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w(G,P</a:t>
            </a:r>
            <a:r>
              <a:rPr lang="en-US" dirty="0">
                <a:solidFill>
                  <a:srgbClr val="FF0000"/>
                </a:solidFill>
              </a:rPr>
              <a:t>) = π(G,P) </a:t>
            </a:r>
            <a:r>
              <a:rPr lang="en-US" i="1" dirty="0">
                <a:solidFill>
                  <a:srgbClr val="FF0000"/>
                </a:solidFill>
              </a:rPr>
              <a:t>if and only if G does not contain an internal cycle.</a:t>
            </a:r>
          </a:p>
          <a:p>
            <a:pPr>
              <a:buFont typeface="Wingdings" charset="2"/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/>
              <a:t>Theorem 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If </a:t>
            </a:r>
            <a:r>
              <a:rPr lang="en-US" i="1" dirty="0"/>
              <a:t>a DAG </a:t>
            </a:r>
            <a:r>
              <a:rPr lang="en-US" dirty="0"/>
              <a:t>G </a:t>
            </a:r>
            <a:r>
              <a:rPr lang="en-US" i="1" dirty="0"/>
              <a:t>contains an internal cycle there exists a set </a:t>
            </a:r>
            <a:r>
              <a:rPr lang="en-US" dirty="0"/>
              <a:t>P </a:t>
            </a:r>
            <a:r>
              <a:rPr lang="en-US" i="1" dirty="0"/>
              <a:t>of </a:t>
            </a:r>
            <a:r>
              <a:rPr lang="en-US" i="1" dirty="0" err="1"/>
              <a:t>dipaths</a:t>
            </a:r>
            <a:r>
              <a:rPr lang="en-US" i="1" dirty="0"/>
              <a:t> such that</a:t>
            </a:r>
            <a:r>
              <a:rPr lang="en-US" i="1" dirty="0" smtClean="0"/>
              <a:t>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(G,P) = 2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i="1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(G,P</a:t>
            </a:r>
            <a:r>
              <a:rPr lang="en-US" dirty="0">
                <a:solidFill>
                  <a:srgbClr val="FF0000"/>
                </a:solidFill>
              </a:rPr>
              <a:t>) = 3</a:t>
            </a:r>
            <a:r>
              <a:rPr lang="en-US" i="1" dirty="0"/>
              <a:t>.</a:t>
            </a:r>
            <a:endParaRPr lang="en-US" dirty="0"/>
          </a:p>
          <a:p>
            <a:pPr>
              <a:buFont typeface="Wingdings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14436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94-164D-EF48-BAB4-1DF4742E92D4}" type="slidenum">
              <a:rPr lang="en-US"/>
              <a:pPr/>
              <a:t>17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561262" cy="114617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Unique path property DAG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385" y="981075"/>
            <a:ext cx="8792307" cy="4967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Definition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DAG has the </a:t>
            </a:r>
            <a:r>
              <a:rPr lang="en-US" dirty="0">
                <a:solidFill>
                  <a:srgbClr val="FF0000"/>
                </a:solidFill>
              </a:rPr>
              <a:t>UP Property</a:t>
            </a:r>
            <a:r>
              <a:rPr lang="en-US" dirty="0"/>
              <a:t> if between two vertices there is at most one </a:t>
            </a:r>
            <a:r>
              <a:rPr lang="en-US" dirty="0" err="1"/>
              <a:t>dipath</a:t>
            </a:r>
            <a:r>
              <a:rPr lang="en-US" dirty="0"/>
              <a:t>. A digraph satisfying this property will be called </a:t>
            </a:r>
            <a:r>
              <a:rPr lang="en-US" dirty="0" smtClean="0"/>
              <a:t>an</a:t>
            </a:r>
            <a:r>
              <a:rPr lang="en-US" dirty="0"/>
              <a:t> </a:t>
            </a:r>
            <a:r>
              <a:rPr lang="en-US" dirty="0" smtClean="0"/>
              <a:t>UPP</a:t>
            </a:r>
            <a:r>
              <a:rPr lang="en-US" dirty="0"/>
              <a:t>-DAG.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/>
              <a:t>Property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If </a:t>
            </a:r>
            <a:r>
              <a:rPr lang="en-US" i="1" dirty="0"/>
              <a:t>G is an UPP-DAG and if a set of </a:t>
            </a:r>
            <a:r>
              <a:rPr lang="en-US" i="1" dirty="0" err="1"/>
              <a:t>dipaths</a:t>
            </a:r>
            <a:r>
              <a:rPr lang="en-US" i="1" dirty="0"/>
              <a:t> are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i="1" dirty="0"/>
              <a:t>   </a:t>
            </a:r>
            <a:r>
              <a:rPr lang="en-US" i="1" dirty="0" err="1"/>
              <a:t>pairwise</a:t>
            </a:r>
            <a:r>
              <a:rPr lang="en-US" i="1" dirty="0"/>
              <a:t> in conflict, then </a:t>
            </a:r>
            <a:r>
              <a:rPr lang="en-US" i="1" dirty="0">
                <a:solidFill>
                  <a:srgbClr val="FF0000"/>
                </a:solidFill>
              </a:rPr>
              <a:t>their intersection is a </a:t>
            </a:r>
            <a:r>
              <a:rPr lang="en-US" i="1" dirty="0" err="1">
                <a:solidFill>
                  <a:srgbClr val="FF0000"/>
                </a:solidFill>
              </a:rPr>
              <a:t>dipath</a:t>
            </a:r>
            <a:r>
              <a:rPr lang="en-US" i="1" dirty="0"/>
              <a:t> (</a:t>
            </a:r>
            <a:r>
              <a:rPr lang="en-US" i="1" dirty="0" err="1"/>
              <a:t>Helly</a:t>
            </a:r>
            <a:r>
              <a:rPr lang="en-US" i="1" dirty="0"/>
              <a:t> property). Hence </a:t>
            </a:r>
            <a:r>
              <a:rPr lang="en-US" i="1" dirty="0">
                <a:solidFill>
                  <a:srgbClr val="FF0000"/>
                </a:solidFill>
              </a:rPr>
              <a:t>the load is the clique number of the conflict graph</a:t>
            </a:r>
            <a:r>
              <a:rPr lang="en-US" i="1" dirty="0"/>
              <a:t>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54F7-D3C7-F641-8BCE-0AD90987E0E8}" type="slidenum">
              <a:rPr lang="en-US"/>
              <a:pPr/>
              <a:t>18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Unique path property DAG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9672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b="1" dirty="0"/>
              <a:t>Theorem</a:t>
            </a:r>
            <a:r>
              <a:rPr lang="en-US" b="1" dirty="0" smtClean="0"/>
              <a:t> 3</a:t>
            </a:r>
          </a:p>
          <a:p>
            <a:r>
              <a:rPr lang="en-US" i="1" dirty="0"/>
              <a:t>Let </a:t>
            </a:r>
            <a:r>
              <a:rPr lang="en-US" dirty="0"/>
              <a:t>G </a:t>
            </a:r>
            <a:r>
              <a:rPr lang="en-US" i="1" dirty="0"/>
              <a:t>be an UPP-DAG with only one internal cycle. Then for any family of </a:t>
            </a:r>
            <a:r>
              <a:rPr lang="en-US" i="1" dirty="0" err="1"/>
              <a:t>dipaths</a:t>
            </a:r>
            <a:r>
              <a:rPr lang="en-US" i="1" dirty="0"/>
              <a:t> </a:t>
            </a:r>
            <a:r>
              <a:rPr lang="en-US" dirty="0"/>
              <a:t>P</a:t>
            </a:r>
            <a:r>
              <a:rPr lang="en-US" i="1" dirty="0"/>
              <a:t>, </a:t>
            </a:r>
          </a:p>
          <a:p>
            <a:pPr algn="ctr">
              <a:buFont typeface="Wingdings" charset="2"/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w(G,P</a:t>
            </a:r>
            <a:r>
              <a:rPr lang="en-US" dirty="0">
                <a:solidFill>
                  <a:srgbClr val="FF0000"/>
                </a:solidFill>
              </a:rPr>
              <a:t>) ≤ ceiling (4/3 π(G,P))</a:t>
            </a:r>
          </a:p>
          <a:p>
            <a:r>
              <a:rPr lang="en-US" dirty="0"/>
              <a:t>If C is the number of internal cycles of the</a:t>
            </a:r>
          </a:p>
          <a:p>
            <a:pPr>
              <a:buFont typeface="Wingdings" charset="2"/>
              <a:buNone/>
            </a:pPr>
            <a:r>
              <a:rPr lang="en-US" dirty="0"/>
              <a:t>   UPP-graph, then </a:t>
            </a:r>
          </a:p>
          <a:p>
            <a:pPr algn="ctr">
              <a:buFont typeface="Wingdings" charset="2"/>
              <a:buNone/>
            </a:pPr>
            <a:r>
              <a:rPr lang="en-US" dirty="0" err="1">
                <a:solidFill>
                  <a:srgbClr val="FF0000"/>
                </a:solidFill>
              </a:rPr>
              <a:t>w(G,P</a:t>
            </a:r>
            <a:r>
              <a:rPr lang="en-US" dirty="0">
                <a:solidFill>
                  <a:srgbClr val="FF0000"/>
                </a:solidFill>
              </a:rPr>
              <a:t>) ≤ ceiling ((4/3)</a:t>
            </a:r>
            <a:r>
              <a:rPr lang="en-US" baseline="30000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π(G,P))</a:t>
            </a: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889-DB99-2D47-A79C-9D71EC105927}" type="slidenum">
              <a:rPr lang="en-US"/>
              <a:pPr/>
              <a:t>19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Unique path property DAG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49672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b="1" dirty="0"/>
              <a:t>Theorem</a:t>
            </a:r>
            <a:r>
              <a:rPr lang="en-US" b="1" dirty="0" smtClean="0"/>
              <a:t> 4</a:t>
            </a:r>
          </a:p>
          <a:p>
            <a:r>
              <a:rPr lang="en-US" i="1" dirty="0"/>
              <a:t>There exists an UPP-DAG with only one internal cycle and an infinite family of </a:t>
            </a:r>
            <a:r>
              <a:rPr lang="en-US" i="1" dirty="0" err="1"/>
              <a:t>dipaths</a:t>
            </a:r>
            <a:r>
              <a:rPr lang="en-US" i="1" dirty="0"/>
              <a:t> </a:t>
            </a:r>
            <a:r>
              <a:rPr lang="en-US" dirty="0"/>
              <a:t>P</a:t>
            </a:r>
            <a:r>
              <a:rPr lang="en-US" i="1" dirty="0"/>
              <a:t> such that :</a:t>
            </a:r>
          </a:p>
          <a:p>
            <a:pPr algn="ctr">
              <a:buFont typeface="Wingdings" charset="2"/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w(G,P</a:t>
            </a:r>
            <a:r>
              <a:rPr lang="en-US" dirty="0">
                <a:solidFill>
                  <a:srgbClr val="FF0000"/>
                </a:solidFill>
              </a:rPr>
              <a:t>) = ceiling (4/3 π(G,P))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17508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866900" cy="25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74638"/>
            <a:ext cx="2541371" cy="25654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00" y="2840098"/>
            <a:ext cx="2217651" cy="28190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14638"/>
            <a:ext cx="3175000" cy="2209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471" y="242888"/>
            <a:ext cx="3302000" cy="23495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024438"/>
            <a:ext cx="1270000" cy="16383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00" y="5024438"/>
            <a:ext cx="1538514" cy="17752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851" y="2592388"/>
            <a:ext cx="25400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7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96BC-2311-7042-8416-4526C855A5CE}" type="slidenum">
              <a:rPr lang="en-US"/>
              <a:pPr/>
              <a:t>20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2238"/>
            <a:ext cx="7561262" cy="7143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Unique path property DAG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792162"/>
          </a:xfrm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b="1"/>
              <a:t>Proof :  </a:t>
            </a:r>
            <a:r>
              <a:rPr lang="en-US">
                <a:solidFill>
                  <a:srgbClr val="FF0000"/>
                </a:solidFill>
              </a:rPr>
              <a:t>w(G,P) = ceiling (4/3 π(G,P))</a:t>
            </a:r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buFont typeface="Wingdings" charset="2"/>
              <a:buNone/>
            </a:pP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918532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8533" name="Line 5"/>
          <p:cNvSpPr>
            <a:spLocks noChangeShapeType="1"/>
          </p:cNvSpPr>
          <p:nvPr/>
        </p:nvSpPr>
        <p:spPr bwMode="auto">
          <a:xfrm>
            <a:off x="1547813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4" name="Line 6"/>
          <p:cNvSpPr>
            <a:spLocks noChangeShapeType="1"/>
          </p:cNvSpPr>
          <p:nvPr/>
        </p:nvSpPr>
        <p:spPr bwMode="auto">
          <a:xfrm>
            <a:off x="1547813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5" name="Line 7"/>
          <p:cNvSpPr>
            <a:spLocks noChangeShapeType="1"/>
          </p:cNvSpPr>
          <p:nvPr/>
        </p:nvSpPr>
        <p:spPr bwMode="auto">
          <a:xfrm>
            <a:off x="1547813" y="37163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6" name="Line 8"/>
          <p:cNvSpPr>
            <a:spLocks noChangeShapeType="1"/>
          </p:cNvSpPr>
          <p:nvPr/>
        </p:nvSpPr>
        <p:spPr bwMode="auto">
          <a:xfrm>
            <a:off x="2339975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7" name="Line 9"/>
          <p:cNvSpPr>
            <a:spLocks noChangeShapeType="1"/>
          </p:cNvSpPr>
          <p:nvPr/>
        </p:nvSpPr>
        <p:spPr bwMode="auto">
          <a:xfrm>
            <a:off x="2339975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8" name="Line 10"/>
          <p:cNvSpPr>
            <a:spLocks noChangeShapeType="1"/>
          </p:cNvSpPr>
          <p:nvPr/>
        </p:nvSpPr>
        <p:spPr bwMode="auto">
          <a:xfrm>
            <a:off x="2339975" y="37163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39" name="Line 11"/>
          <p:cNvSpPr>
            <a:spLocks noChangeShapeType="1"/>
          </p:cNvSpPr>
          <p:nvPr/>
        </p:nvSpPr>
        <p:spPr bwMode="auto">
          <a:xfrm>
            <a:off x="1547813" y="2997200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0" name="Line 12"/>
          <p:cNvSpPr>
            <a:spLocks noChangeShapeType="1"/>
          </p:cNvSpPr>
          <p:nvPr/>
        </p:nvSpPr>
        <p:spPr bwMode="auto">
          <a:xfrm>
            <a:off x="2339975" y="3644900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2" name="Line 14"/>
          <p:cNvSpPr>
            <a:spLocks noChangeShapeType="1"/>
          </p:cNvSpPr>
          <p:nvPr/>
        </p:nvSpPr>
        <p:spPr bwMode="auto">
          <a:xfrm>
            <a:off x="827088" y="2492375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3" name="Line 15"/>
          <p:cNvSpPr>
            <a:spLocks noChangeShapeType="1"/>
          </p:cNvSpPr>
          <p:nvPr/>
        </p:nvSpPr>
        <p:spPr bwMode="auto">
          <a:xfrm flipH="1">
            <a:off x="1547813" y="2997200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827088" y="3644900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 flipH="1">
            <a:off x="2339975" y="249237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46" name="Text Box 18"/>
          <p:cNvSpPr txBox="1">
            <a:spLocks noChangeArrowheads="1"/>
          </p:cNvSpPr>
          <p:nvPr/>
        </p:nvSpPr>
        <p:spPr bwMode="auto">
          <a:xfrm>
            <a:off x="539750" y="21336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A1</a:t>
            </a:r>
          </a:p>
        </p:txBody>
      </p:sp>
      <p:sp>
        <p:nvSpPr>
          <p:cNvPr id="918548" name="Text Box 20"/>
          <p:cNvSpPr txBox="1">
            <a:spLocks noChangeArrowheads="1"/>
          </p:cNvSpPr>
          <p:nvPr/>
        </p:nvSpPr>
        <p:spPr bwMode="auto">
          <a:xfrm>
            <a:off x="1331913" y="213360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A’1</a:t>
            </a:r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2124075" y="21336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A2</a:t>
            </a:r>
          </a:p>
        </p:txBody>
      </p:sp>
      <p:sp>
        <p:nvSpPr>
          <p:cNvPr id="918550" name="Text Box 22"/>
          <p:cNvSpPr txBox="1">
            <a:spLocks noChangeArrowheads="1"/>
          </p:cNvSpPr>
          <p:nvPr/>
        </p:nvSpPr>
        <p:spPr bwMode="auto">
          <a:xfrm>
            <a:off x="2843213" y="213360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A’2</a:t>
            </a:r>
          </a:p>
        </p:txBody>
      </p:sp>
      <p:sp>
        <p:nvSpPr>
          <p:cNvPr id="918551" name="Text Box 23"/>
          <p:cNvSpPr txBox="1">
            <a:spLocks noChangeArrowheads="1"/>
          </p:cNvSpPr>
          <p:nvPr/>
        </p:nvSpPr>
        <p:spPr bwMode="auto">
          <a:xfrm>
            <a:off x="1095375" y="28019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B1</a:t>
            </a:r>
          </a:p>
        </p:txBody>
      </p:sp>
      <p:sp>
        <p:nvSpPr>
          <p:cNvPr id="918552" name="Text Box 24"/>
          <p:cNvSpPr txBox="1">
            <a:spLocks noChangeArrowheads="1"/>
          </p:cNvSpPr>
          <p:nvPr/>
        </p:nvSpPr>
        <p:spPr bwMode="auto">
          <a:xfrm>
            <a:off x="2535238" y="28019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B2</a:t>
            </a:r>
          </a:p>
        </p:txBody>
      </p:sp>
      <p:sp>
        <p:nvSpPr>
          <p:cNvPr id="918553" name="Text Box 25"/>
          <p:cNvSpPr txBox="1">
            <a:spLocks noChangeArrowheads="1"/>
          </p:cNvSpPr>
          <p:nvPr/>
        </p:nvSpPr>
        <p:spPr bwMode="auto">
          <a:xfrm>
            <a:off x="1095375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C1</a:t>
            </a:r>
          </a:p>
        </p:txBody>
      </p:sp>
      <p:sp>
        <p:nvSpPr>
          <p:cNvPr id="918554" name="Text Box 26"/>
          <p:cNvSpPr txBox="1">
            <a:spLocks noChangeArrowheads="1"/>
          </p:cNvSpPr>
          <p:nvPr/>
        </p:nvSpPr>
        <p:spPr bwMode="auto">
          <a:xfrm>
            <a:off x="2463800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C2</a:t>
            </a:r>
          </a:p>
        </p:txBody>
      </p: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539750" y="436562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D1</a:t>
            </a:r>
          </a:p>
        </p:txBody>
      </p:sp>
      <p:sp>
        <p:nvSpPr>
          <p:cNvPr id="918556" name="Text Box 28"/>
          <p:cNvSpPr txBox="1">
            <a:spLocks noChangeArrowheads="1"/>
          </p:cNvSpPr>
          <p:nvPr/>
        </p:nvSpPr>
        <p:spPr bwMode="auto">
          <a:xfrm>
            <a:off x="1239838" y="4386263"/>
            <a:ext cx="411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D’1</a:t>
            </a:r>
          </a:p>
        </p:txBody>
      </p:sp>
      <p:sp>
        <p:nvSpPr>
          <p:cNvPr id="918557" name="Text Box 29"/>
          <p:cNvSpPr txBox="1">
            <a:spLocks noChangeArrowheads="1"/>
          </p:cNvSpPr>
          <p:nvPr/>
        </p:nvSpPr>
        <p:spPr bwMode="auto">
          <a:xfrm>
            <a:off x="2195513" y="436562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D2</a:t>
            </a:r>
          </a:p>
        </p:txBody>
      </p:sp>
      <p:sp>
        <p:nvSpPr>
          <p:cNvPr id="918558" name="Text Box 30"/>
          <p:cNvSpPr txBox="1">
            <a:spLocks noChangeArrowheads="1"/>
          </p:cNvSpPr>
          <p:nvPr/>
        </p:nvSpPr>
        <p:spPr bwMode="auto">
          <a:xfrm>
            <a:off x="2895600" y="4313238"/>
            <a:ext cx="411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D’2</a:t>
            </a:r>
          </a:p>
        </p:txBody>
      </p:sp>
      <p:sp>
        <p:nvSpPr>
          <p:cNvPr id="918584" name="Rectangle 56"/>
          <p:cNvSpPr>
            <a:spLocks noChangeArrowheads="1"/>
          </p:cNvSpPr>
          <p:nvPr/>
        </p:nvSpPr>
        <p:spPr bwMode="auto">
          <a:xfrm>
            <a:off x="9610725" y="6583363"/>
            <a:ext cx="153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8585" name="Line 57"/>
          <p:cNvSpPr>
            <a:spLocks noChangeShapeType="1"/>
          </p:cNvSpPr>
          <p:nvPr/>
        </p:nvSpPr>
        <p:spPr bwMode="auto">
          <a:xfrm>
            <a:off x="5292725" y="2568575"/>
            <a:ext cx="0" cy="576263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86" name="Line 58"/>
          <p:cNvSpPr>
            <a:spLocks noChangeShapeType="1"/>
          </p:cNvSpPr>
          <p:nvPr/>
        </p:nvSpPr>
        <p:spPr bwMode="auto">
          <a:xfrm>
            <a:off x="5292725" y="3144838"/>
            <a:ext cx="0" cy="6477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87" name="Line 59"/>
          <p:cNvSpPr>
            <a:spLocks noChangeShapeType="1"/>
          </p:cNvSpPr>
          <p:nvPr/>
        </p:nvSpPr>
        <p:spPr bwMode="auto">
          <a:xfrm>
            <a:off x="5292725" y="3792538"/>
            <a:ext cx="0" cy="6492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88" name="Line 60"/>
          <p:cNvSpPr>
            <a:spLocks noChangeShapeType="1"/>
          </p:cNvSpPr>
          <p:nvPr/>
        </p:nvSpPr>
        <p:spPr bwMode="auto">
          <a:xfrm>
            <a:off x="6084888" y="25654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89" name="Line 61"/>
          <p:cNvSpPr>
            <a:spLocks noChangeShapeType="1"/>
          </p:cNvSpPr>
          <p:nvPr/>
        </p:nvSpPr>
        <p:spPr bwMode="auto">
          <a:xfrm>
            <a:off x="6084888" y="31416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0" name="Line 62"/>
          <p:cNvSpPr>
            <a:spLocks noChangeShapeType="1"/>
          </p:cNvSpPr>
          <p:nvPr/>
        </p:nvSpPr>
        <p:spPr bwMode="auto">
          <a:xfrm>
            <a:off x="6084888" y="3792538"/>
            <a:ext cx="0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1" name="Line 63"/>
          <p:cNvSpPr>
            <a:spLocks noChangeShapeType="1"/>
          </p:cNvSpPr>
          <p:nvPr/>
        </p:nvSpPr>
        <p:spPr bwMode="auto">
          <a:xfrm>
            <a:off x="5292725" y="3073400"/>
            <a:ext cx="792163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2" name="Line 64"/>
          <p:cNvSpPr>
            <a:spLocks noChangeShapeType="1"/>
          </p:cNvSpPr>
          <p:nvPr/>
        </p:nvSpPr>
        <p:spPr bwMode="auto">
          <a:xfrm>
            <a:off x="6084888" y="3721100"/>
            <a:ext cx="71913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3" name="Line 65"/>
          <p:cNvSpPr>
            <a:spLocks noChangeShapeType="1"/>
          </p:cNvSpPr>
          <p:nvPr/>
        </p:nvSpPr>
        <p:spPr bwMode="auto">
          <a:xfrm>
            <a:off x="4572000" y="2568575"/>
            <a:ext cx="7207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4" name="Line 66"/>
          <p:cNvSpPr>
            <a:spLocks noChangeShapeType="1"/>
          </p:cNvSpPr>
          <p:nvPr/>
        </p:nvSpPr>
        <p:spPr bwMode="auto">
          <a:xfrm flipH="1">
            <a:off x="5292725" y="3073400"/>
            <a:ext cx="792163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5" name="Line 67"/>
          <p:cNvSpPr>
            <a:spLocks noChangeShapeType="1"/>
          </p:cNvSpPr>
          <p:nvPr/>
        </p:nvSpPr>
        <p:spPr bwMode="auto">
          <a:xfrm flipH="1">
            <a:off x="4572000" y="3721100"/>
            <a:ext cx="7207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596" name="Line 68"/>
          <p:cNvSpPr>
            <a:spLocks noChangeShapeType="1"/>
          </p:cNvSpPr>
          <p:nvPr/>
        </p:nvSpPr>
        <p:spPr bwMode="auto">
          <a:xfrm flipH="1">
            <a:off x="6084888" y="2568575"/>
            <a:ext cx="647700" cy="5048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09" name="Line 81"/>
          <p:cNvSpPr>
            <a:spLocks noChangeShapeType="1"/>
          </p:cNvSpPr>
          <p:nvPr/>
        </p:nvSpPr>
        <p:spPr bwMode="auto">
          <a:xfrm>
            <a:off x="4572000" y="2492375"/>
            <a:ext cx="720725" cy="5048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0" name="Line 82"/>
          <p:cNvSpPr>
            <a:spLocks noChangeShapeType="1"/>
          </p:cNvSpPr>
          <p:nvPr/>
        </p:nvSpPr>
        <p:spPr bwMode="auto">
          <a:xfrm>
            <a:off x="6156325" y="3713163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1" name="Line 83"/>
          <p:cNvSpPr>
            <a:spLocks noChangeShapeType="1"/>
          </p:cNvSpPr>
          <p:nvPr/>
        </p:nvSpPr>
        <p:spPr bwMode="auto">
          <a:xfrm>
            <a:off x="6011863" y="2565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2" name="Line 84"/>
          <p:cNvSpPr>
            <a:spLocks noChangeShapeType="1"/>
          </p:cNvSpPr>
          <p:nvPr/>
        </p:nvSpPr>
        <p:spPr bwMode="auto">
          <a:xfrm flipH="1">
            <a:off x="4500563" y="3716338"/>
            <a:ext cx="720725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3" name="Line 85"/>
          <p:cNvSpPr>
            <a:spLocks noChangeShapeType="1"/>
          </p:cNvSpPr>
          <p:nvPr/>
        </p:nvSpPr>
        <p:spPr bwMode="auto">
          <a:xfrm>
            <a:off x="5219700" y="2997200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4" name="Line 86"/>
          <p:cNvSpPr>
            <a:spLocks noChangeShapeType="1"/>
          </p:cNvSpPr>
          <p:nvPr/>
        </p:nvSpPr>
        <p:spPr bwMode="auto">
          <a:xfrm>
            <a:off x="5364163" y="25654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5" name="Line 87"/>
          <p:cNvSpPr>
            <a:spLocks noChangeShapeType="1"/>
          </p:cNvSpPr>
          <p:nvPr/>
        </p:nvSpPr>
        <p:spPr bwMode="auto">
          <a:xfrm>
            <a:off x="5364163" y="3068638"/>
            <a:ext cx="7921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6" name="Line 88"/>
          <p:cNvSpPr>
            <a:spLocks noChangeShapeType="1"/>
          </p:cNvSpPr>
          <p:nvPr/>
        </p:nvSpPr>
        <p:spPr bwMode="auto">
          <a:xfrm flipH="1">
            <a:off x="6084888" y="2636838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7" name="Line 89"/>
          <p:cNvSpPr>
            <a:spLocks noChangeShapeType="1"/>
          </p:cNvSpPr>
          <p:nvPr/>
        </p:nvSpPr>
        <p:spPr bwMode="auto">
          <a:xfrm>
            <a:off x="6156325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18" name="Line 90"/>
          <p:cNvSpPr>
            <a:spLocks noChangeShapeType="1"/>
          </p:cNvSpPr>
          <p:nvPr/>
        </p:nvSpPr>
        <p:spPr bwMode="auto">
          <a:xfrm>
            <a:off x="6011863" y="3716338"/>
            <a:ext cx="0" cy="6492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20" name="Text Box 92"/>
          <p:cNvSpPr txBox="1">
            <a:spLocks noChangeArrowheads="1"/>
          </p:cNvSpPr>
          <p:nvPr/>
        </p:nvSpPr>
        <p:spPr bwMode="auto">
          <a:xfrm>
            <a:off x="539750" y="5013325"/>
            <a:ext cx="669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18621" name="Text Box 93"/>
          <p:cNvSpPr txBox="1">
            <a:spLocks noChangeArrowheads="1"/>
          </p:cNvSpPr>
          <p:nvPr/>
        </p:nvSpPr>
        <p:spPr bwMode="auto">
          <a:xfrm>
            <a:off x="395288" y="5157788"/>
            <a:ext cx="84248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800"/>
              <a:t>Dipaths : (</a:t>
            </a:r>
            <a:r>
              <a:rPr lang="fr-FR" sz="2800">
                <a:solidFill>
                  <a:srgbClr val="FF0000"/>
                </a:solidFill>
              </a:rPr>
              <a:t>A1B1C1D1</a:t>
            </a:r>
            <a:r>
              <a:rPr lang="fr-FR" sz="2800"/>
              <a:t>), (</a:t>
            </a:r>
            <a:r>
              <a:rPr lang="fr-FR" sz="2800">
                <a:solidFill>
                  <a:srgbClr val="00CC00"/>
                </a:solidFill>
              </a:rPr>
              <a:t>A1B1C2D2</a:t>
            </a:r>
            <a:r>
              <a:rPr lang="fr-FR" sz="2800"/>
              <a:t>), (</a:t>
            </a:r>
            <a:r>
              <a:rPr lang="fr-FR" sz="2800">
                <a:solidFill>
                  <a:srgbClr val="FF0000"/>
                </a:solidFill>
              </a:rPr>
              <a:t>A2B2C2D2</a:t>
            </a:r>
            <a:r>
              <a:rPr lang="fr-FR" sz="2800"/>
              <a:t>), </a:t>
            </a:r>
          </a:p>
          <a:p>
            <a:r>
              <a:rPr lang="fr-FR" sz="2800"/>
              <a:t>(A2B2C1D’1), (</a:t>
            </a:r>
            <a:r>
              <a:rPr lang="fr-FR" sz="2800">
                <a:solidFill>
                  <a:srgbClr val="00CC00"/>
                </a:solidFill>
              </a:rPr>
              <a:t>A’1B1C1D’1</a:t>
            </a:r>
            <a:r>
              <a:rPr lang="fr-FR" sz="2800"/>
              <a:t>), (</a:t>
            </a:r>
            <a:r>
              <a:rPr lang="fr-FR" sz="2800">
                <a:solidFill>
                  <a:srgbClr val="FF0000"/>
                </a:solidFill>
              </a:rPr>
              <a:t>A’1B1C2D’2</a:t>
            </a:r>
            <a:r>
              <a:rPr lang="fr-FR" sz="2800"/>
              <a:t>), (A’2B2C2D’2), (</a:t>
            </a:r>
            <a:r>
              <a:rPr lang="fr-FR" sz="2800">
                <a:solidFill>
                  <a:srgbClr val="00CC00"/>
                </a:solidFill>
              </a:rPr>
              <a:t>A’2B2C1D1</a:t>
            </a:r>
            <a:r>
              <a:rPr lang="fr-FR" sz="2800"/>
              <a:t>) </a:t>
            </a:r>
          </a:p>
        </p:txBody>
      </p:sp>
      <p:sp>
        <p:nvSpPr>
          <p:cNvPr id="918622" name="Line 94"/>
          <p:cNvSpPr>
            <a:spLocks noChangeShapeType="1"/>
          </p:cNvSpPr>
          <p:nvPr/>
        </p:nvSpPr>
        <p:spPr bwMode="auto">
          <a:xfrm>
            <a:off x="5219700" y="37163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8623" name="Text Box 95"/>
          <p:cNvSpPr txBox="1">
            <a:spLocks noChangeArrowheads="1"/>
          </p:cNvSpPr>
          <p:nvPr/>
        </p:nvSpPr>
        <p:spPr bwMode="auto">
          <a:xfrm>
            <a:off x="4284663" y="21336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A1</a:t>
            </a:r>
          </a:p>
        </p:txBody>
      </p:sp>
      <p:sp>
        <p:nvSpPr>
          <p:cNvPr id="918624" name="Text Box 96"/>
          <p:cNvSpPr txBox="1">
            <a:spLocks noChangeArrowheads="1"/>
          </p:cNvSpPr>
          <p:nvPr/>
        </p:nvSpPr>
        <p:spPr bwMode="auto">
          <a:xfrm>
            <a:off x="5127625" y="2154238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A’1</a:t>
            </a:r>
          </a:p>
        </p:txBody>
      </p:sp>
      <p:sp>
        <p:nvSpPr>
          <p:cNvPr id="918625" name="Text Box 97"/>
          <p:cNvSpPr txBox="1">
            <a:spLocks noChangeArrowheads="1"/>
          </p:cNvSpPr>
          <p:nvPr/>
        </p:nvSpPr>
        <p:spPr bwMode="auto">
          <a:xfrm>
            <a:off x="5848350" y="21542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A2</a:t>
            </a:r>
          </a:p>
        </p:txBody>
      </p:sp>
      <p:sp>
        <p:nvSpPr>
          <p:cNvPr id="918626" name="Text Box 98"/>
          <p:cNvSpPr txBox="1">
            <a:spLocks noChangeArrowheads="1"/>
          </p:cNvSpPr>
          <p:nvPr/>
        </p:nvSpPr>
        <p:spPr bwMode="auto">
          <a:xfrm>
            <a:off x="6567488" y="2225675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A’2</a:t>
            </a:r>
          </a:p>
        </p:txBody>
      </p:sp>
      <p:sp>
        <p:nvSpPr>
          <p:cNvPr id="918627" name="Text Box 99"/>
          <p:cNvSpPr txBox="1">
            <a:spLocks noChangeArrowheads="1"/>
          </p:cNvSpPr>
          <p:nvPr/>
        </p:nvSpPr>
        <p:spPr bwMode="auto">
          <a:xfrm>
            <a:off x="4840288" y="29464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B1</a:t>
            </a:r>
          </a:p>
        </p:txBody>
      </p:sp>
      <p:sp>
        <p:nvSpPr>
          <p:cNvPr id="918628" name="Text Box 100"/>
          <p:cNvSpPr txBox="1">
            <a:spLocks noChangeArrowheads="1"/>
          </p:cNvSpPr>
          <p:nvPr/>
        </p:nvSpPr>
        <p:spPr bwMode="auto">
          <a:xfrm>
            <a:off x="6208713" y="30178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B2</a:t>
            </a:r>
          </a:p>
        </p:txBody>
      </p:sp>
      <p:sp>
        <p:nvSpPr>
          <p:cNvPr id="918629" name="Text Box 101"/>
          <p:cNvSpPr txBox="1">
            <a:spLocks noChangeArrowheads="1"/>
          </p:cNvSpPr>
          <p:nvPr/>
        </p:nvSpPr>
        <p:spPr bwMode="auto">
          <a:xfrm>
            <a:off x="4911725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C1</a:t>
            </a:r>
          </a:p>
        </p:txBody>
      </p:sp>
      <p:sp>
        <p:nvSpPr>
          <p:cNvPr id="918630" name="Text Box 102"/>
          <p:cNvSpPr txBox="1">
            <a:spLocks noChangeArrowheads="1"/>
          </p:cNvSpPr>
          <p:nvPr/>
        </p:nvSpPr>
        <p:spPr bwMode="auto">
          <a:xfrm>
            <a:off x="6135688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C2</a:t>
            </a:r>
          </a:p>
        </p:txBody>
      </p:sp>
      <p:sp>
        <p:nvSpPr>
          <p:cNvPr id="918631" name="Text Box 103"/>
          <p:cNvSpPr txBox="1">
            <a:spLocks noChangeArrowheads="1"/>
          </p:cNvSpPr>
          <p:nvPr/>
        </p:nvSpPr>
        <p:spPr bwMode="auto">
          <a:xfrm>
            <a:off x="4264025" y="43862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D1</a:t>
            </a:r>
          </a:p>
        </p:txBody>
      </p:sp>
      <p:sp>
        <p:nvSpPr>
          <p:cNvPr id="918632" name="Text Box 104"/>
          <p:cNvSpPr txBox="1">
            <a:spLocks noChangeArrowheads="1"/>
          </p:cNvSpPr>
          <p:nvPr/>
        </p:nvSpPr>
        <p:spPr bwMode="auto">
          <a:xfrm>
            <a:off x="4984750" y="4457700"/>
            <a:ext cx="41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D’1</a:t>
            </a:r>
          </a:p>
        </p:txBody>
      </p:sp>
      <p:sp>
        <p:nvSpPr>
          <p:cNvPr id="918633" name="Text Box 105"/>
          <p:cNvSpPr txBox="1">
            <a:spLocks noChangeArrowheads="1"/>
          </p:cNvSpPr>
          <p:nvPr/>
        </p:nvSpPr>
        <p:spPr bwMode="auto">
          <a:xfrm>
            <a:off x="5848350" y="44577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D2</a:t>
            </a:r>
          </a:p>
        </p:txBody>
      </p:sp>
      <p:sp>
        <p:nvSpPr>
          <p:cNvPr id="918634" name="Text Box 106"/>
          <p:cNvSpPr txBox="1">
            <a:spLocks noChangeArrowheads="1"/>
          </p:cNvSpPr>
          <p:nvPr/>
        </p:nvSpPr>
        <p:spPr bwMode="auto">
          <a:xfrm>
            <a:off x="6711950" y="4386263"/>
            <a:ext cx="411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D’2</a:t>
            </a:r>
          </a:p>
        </p:txBody>
      </p:sp>
      <p:sp>
        <p:nvSpPr>
          <p:cNvPr id="918635" name="Line 107"/>
          <p:cNvSpPr>
            <a:spLocks noChangeShapeType="1"/>
          </p:cNvSpPr>
          <p:nvPr/>
        </p:nvSpPr>
        <p:spPr bwMode="auto">
          <a:xfrm flipH="1">
            <a:off x="5219700" y="30686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Espace réservé de la date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/>
          </a:p>
        </p:txBody>
      </p:sp>
      <p:sp>
        <p:nvSpPr>
          <p:cNvPr id="6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6B2B-9404-6E42-AB63-3ACF9E56C2F9}" type="slidenum">
              <a:rPr lang="en-US"/>
              <a:pPr/>
              <a:t>21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2238"/>
            <a:ext cx="7561262" cy="7143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</a:rPr>
              <a:t>Unique path property DAG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792162"/>
          </a:xfrm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b="1"/>
              <a:t>Proof :  </a:t>
            </a:r>
            <a:r>
              <a:rPr lang="en-US"/>
              <a:t>conflict graph</a:t>
            </a:r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buFont typeface="Wingdings" charset="2"/>
              <a:buNone/>
            </a:pP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5865813" y="6507163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9581" name="Rectangle 29"/>
          <p:cNvSpPr>
            <a:spLocks noChangeArrowheads="1"/>
          </p:cNvSpPr>
          <p:nvPr/>
        </p:nvSpPr>
        <p:spPr bwMode="auto">
          <a:xfrm>
            <a:off x="9610725" y="6583363"/>
            <a:ext cx="153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19582" name="Line 30"/>
          <p:cNvSpPr>
            <a:spLocks noChangeShapeType="1"/>
          </p:cNvSpPr>
          <p:nvPr/>
        </p:nvSpPr>
        <p:spPr bwMode="auto">
          <a:xfrm>
            <a:off x="5292725" y="2568575"/>
            <a:ext cx="0" cy="576263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3" name="Line 31"/>
          <p:cNvSpPr>
            <a:spLocks noChangeShapeType="1"/>
          </p:cNvSpPr>
          <p:nvPr/>
        </p:nvSpPr>
        <p:spPr bwMode="auto">
          <a:xfrm>
            <a:off x="5292725" y="3144838"/>
            <a:ext cx="0" cy="6477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4" name="Line 32"/>
          <p:cNvSpPr>
            <a:spLocks noChangeShapeType="1"/>
          </p:cNvSpPr>
          <p:nvPr/>
        </p:nvSpPr>
        <p:spPr bwMode="auto">
          <a:xfrm>
            <a:off x="5292725" y="3792538"/>
            <a:ext cx="0" cy="6492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5" name="Line 33"/>
          <p:cNvSpPr>
            <a:spLocks noChangeShapeType="1"/>
          </p:cNvSpPr>
          <p:nvPr/>
        </p:nvSpPr>
        <p:spPr bwMode="auto">
          <a:xfrm>
            <a:off x="6084888" y="25654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6" name="Line 34"/>
          <p:cNvSpPr>
            <a:spLocks noChangeShapeType="1"/>
          </p:cNvSpPr>
          <p:nvPr/>
        </p:nvSpPr>
        <p:spPr bwMode="auto">
          <a:xfrm>
            <a:off x="6084888" y="31416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7" name="Line 35"/>
          <p:cNvSpPr>
            <a:spLocks noChangeShapeType="1"/>
          </p:cNvSpPr>
          <p:nvPr/>
        </p:nvSpPr>
        <p:spPr bwMode="auto">
          <a:xfrm>
            <a:off x="6084888" y="3792538"/>
            <a:ext cx="0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8" name="Line 36"/>
          <p:cNvSpPr>
            <a:spLocks noChangeShapeType="1"/>
          </p:cNvSpPr>
          <p:nvPr/>
        </p:nvSpPr>
        <p:spPr bwMode="auto">
          <a:xfrm>
            <a:off x="5292725" y="3073400"/>
            <a:ext cx="792163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89" name="Line 37"/>
          <p:cNvSpPr>
            <a:spLocks noChangeShapeType="1"/>
          </p:cNvSpPr>
          <p:nvPr/>
        </p:nvSpPr>
        <p:spPr bwMode="auto">
          <a:xfrm>
            <a:off x="6084888" y="3721100"/>
            <a:ext cx="71913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0" name="Line 38"/>
          <p:cNvSpPr>
            <a:spLocks noChangeShapeType="1"/>
          </p:cNvSpPr>
          <p:nvPr/>
        </p:nvSpPr>
        <p:spPr bwMode="auto">
          <a:xfrm>
            <a:off x="4572000" y="2568575"/>
            <a:ext cx="7207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1" name="Line 39"/>
          <p:cNvSpPr>
            <a:spLocks noChangeShapeType="1"/>
          </p:cNvSpPr>
          <p:nvPr/>
        </p:nvSpPr>
        <p:spPr bwMode="auto">
          <a:xfrm flipH="1">
            <a:off x="5292725" y="3073400"/>
            <a:ext cx="792163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2" name="Line 40"/>
          <p:cNvSpPr>
            <a:spLocks noChangeShapeType="1"/>
          </p:cNvSpPr>
          <p:nvPr/>
        </p:nvSpPr>
        <p:spPr bwMode="auto">
          <a:xfrm flipH="1">
            <a:off x="4572000" y="3721100"/>
            <a:ext cx="7207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3" name="Line 41"/>
          <p:cNvSpPr>
            <a:spLocks noChangeShapeType="1"/>
          </p:cNvSpPr>
          <p:nvPr/>
        </p:nvSpPr>
        <p:spPr bwMode="auto">
          <a:xfrm flipH="1">
            <a:off x="6084888" y="2568575"/>
            <a:ext cx="647700" cy="5048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4" name="Line 42"/>
          <p:cNvSpPr>
            <a:spLocks noChangeShapeType="1"/>
          </p:cNvSpPr>
          <p:nvPr/>
        </p:nvSpPr>
        <p:spPr bwMode="auto">
          <a:xfrm>
            <a:off x="4572000" y="2492375"/>
            <a:ext cx="720725" cy="5048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5" name="Line 43"/>
          <p:cNvSpPr>
            <a:spLocks noChangeShapeType="1"/>
          </p:cNvSpPr>
          <p:nvPr/>
        </p:nvSpPr>
        <p:spPr bwMode="auto">
          <a:xfrm>
            <a:off x="6156325" y="3713163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6" name="Line 44"/>
          <p:cNvSpPr>
            <a:spLocks noChangeShapeType="1"/>
          </p:cNvSpPr>
          <p:nvPr/>
        </p:nvSpPr>
        <p:spPr bwMode="auto">
          <a:xfrm>
            <a:off x="6011863" y="2565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7" name="Line 45"/>
          <p:cNvSpPr>
            <a:spLocks noChangeShapeType="1"/>
          </p:cNvSpPr>
          <p:nvPr/>
        </p:nvSpPr>
        <p:spPr bwMode="auto">
          <a:xfrm flipH="1">
            <a:off x="4500563" y="3716338"/>
            <a:ext cx="720725" cy="6477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8" name="Line 46"/>
          <p:cNvSpPr>
            <a:spLocks noChangeShapeType="1"/>
          </p:cNvSpPr>
          <p:nvPr/>
        </p:nvSpPr>
        <p:spPr bwMode="auto">
          <a:xfrm>
            <a:off x="5219700" y="2997200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599" name="Line 47"/>
          <p:cNvSpPr>
            <a:spLocks noChangeShapeType="1"/>
          </p:cNvSpPr>
          <p:nvPr/>
        </p:nvSpPr>
        <p:spPr bwMode="auto">
          <a:xfrm>
            <a:off x="5364163" y="25654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0" name="Line 48"/>
          <p:cNvSpPr>
            <a:spLocks noChangeShapeType="1"/>
          </p:cNvSpPr>
          <p:nvPr/>
        </p:nvSpPr>
        <p:spPr bwMode="auto">
          <a:xfrm>
            <a:off x="5364163" y="3068638"/>
            <a:ext cx="7921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1" name="Line 49"/>
          <p:cNvSpPr>
            <a:spLocks noChangeShapeType="1"/>
          </p:cNvSpPr>
          <p:nvPr/>
        </p:nvSpPr>
        <p:spPr bwMode="auto">
          <a:xfrm flipH="1">
            <a:off x="6084888" y="2636838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2" name="Line 50"/>
          <p:cNvSpPr>
            <a:spLocks noChangeShapeType="1"/>
          </p:cNvSpPr>
          <p:nvPr/>
        </p:nvSpPr>
        <p:spPr bwMode="auto">
          <a:xfrm>
            <a:off x="6156325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3" name="Line 51"/>
          <p:cNvSpPr>
            <a:spLocks noChangeShapeType="1"/>
          </p:cNvSpPr>
          <p:nvPr/>
        </p:nvSpPr>
        <p:spPr bwMode="auto">
          <a:xfrm>
            <a:off x="6011863" y="3716338"/>
            <a:ext cx="0" cy="64928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4" name="Text Box 52"/>
          <p:cNvSpPr txBox="1">
            <a:spLocks noChangeArrowheads="1"/>
          </p:cNvSpPr>
          <p:nvPr/>
        </p:nvSpPr>
        <p:spPr bwMode="auto">
          <a:xfrm>
            <a:off x="539750" y="5013325"/>
            <a:ext cx="669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19605" name="Text Box 53"/>
          <p:cNvSpPr txBox="1"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800"/>
              <a:t>If one copy of each dipath </a:t>
            </a:r>
            <a:r>
              <a:rPr lang="en-US" sz="3000">
                <a:solidFill>
                  <a:srgbClr val="FF0000"/>
                </a:solidFill>
              </a:rPr>
              <a:t>π(G,P) = 2 ; w(G,P) = 3 </a:t>
            </a:r>
          </a:p>
          <a:p>
            <a:r>
              <a:rPr lang="fr-FR" sz="2800"/>
              <a:t>If k copies : </a:t>
            </a:r>
            <a:r>
              <a:rPr lang="en-US" sz="3000">
                <a:solidFill>
                  <a:srgbClr val="FF0000"/>
                </a:solidFill>
              </a:rPr>
              <a:t>π(G,P) = 2k ; w(G,P) = ceiling(8k/3)</a:t>
            </a:r>
            <a:endParaRPr lang="fr-FR" sz="3000">
              <a:solidFill>
                <a:srgbClr val="FF0000"/>
              </a:solidFill>
            </a:endParaRPr>
          </a:p>
        </p:txBody>
      </p:sp>
      <p:sp>
        <p:nvSpPr>
          <p:cNvPr id="919606" name="Line 54"/>
          <p:cNvSpPr>
            <a:spLocks noChangeShapeType="1"/>
          </p:cNvSpPr>
          <p:nvPr/>
        </p:nvSpPr>
        <p:spPr bwMode="auto">
          <a:xfrm>
            <a:off x="5219700" y="37163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07" name="Text Box 55"/>
          <p:cNvSpPr txBox="1">
            <a:spLocks noChangeArrowheads="1"/>
          </p:cNvSpPr>
          <p:nvPr/>
        </p:nvSpPr>
        <p:spPr bwMode="auto">
          <a:xfrm>
            <a:off x="4284663" y="21336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A1</a:t>
            </a:r>
          </a:p>
        </p:txBody>
      </p:sp>
      <p:sp>
        <p:nvSpPr>
          <p:cNvPr id="919608" name="Text Box 56"/>
          <p:cNvSpPr txBox="1">
            <a:spLocks noChangeArrowheads="1"/>
          </p:cNvSpPr>
          <p:nvPr/>
        </p:nvSpPr>
        <p:spPr bwMode="auto">
          <a:xfrm>
            <a:off x="5127625" y="2154238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A’1</a:t>
            </a:r>
          </a:p>
        </p:txBody>
      </p:sp>
      <p:sp>
        <p:nvSpPr>
          <p:cNvPr id="919609" name="Text Box 57"/>
          <p:cNvSpPr txBox="1">
            <a:spLocks noChangeArrowheads="1"/>
          </p:cNvSpPr>
          <p:nvPr/>
        </p:nvSpPr>
        <p:spPr bwMode="auto">
          <a:xfrm>
            <a:off x="5848350" y="21542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A2</a:t>
            </a:r>
          </a:p>
        </p:txBody>
      </p:sp>
      <p:sp>
        <p:nvSpPr>
          <p:cNvPr id="919610" name="Text Box 58"/>
          <p:cNvSpPr txBox="1">
            <a:spLocks noChangeArrowheads="1"/>
          </p:cNvSpPr>
          <p:nvPr/>
        </p:nvSpPr>
        <p:spPr bwMode="auto">
          <a:xfrm>
            <a:off x="6567488" y="2225675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A’2</a:t>
            </a:r>
          </a:p>
        </p:txBody>
      </p:sp>
      <p:sp>
        <p:nvSpPr>
          <p:cNvPr id="919611" name="Text Box 59"/>
          <p:cNvSpPr txBox="1">
            <a:spLocks noChangeArrowheads="1"/>
          </p:cNvSpPr>
          <p:nvPr/>
        </p:nvSpPr>
        <p:spPr bwMode="auto">
          <a:xfrm>
            <a:off x="4840288" y="294640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B1</a:t>
            </a:r>
          </a:p>
        </p:txBody>
      </p:sp>
      <p:sp>
        <p:nvSpPr>
          <p:cNvPr id="919612" name="Text Box 60"/>
          <p:cNvSpPr txBox="1">
            <a:spLocks noChangeArrowheads="1"/>
          </p:cNvSpPr>
          <p:nvPr/>
        </p:nvSpPr>
        <p:spPr bwMode="auto">
          <a:xfrm>
            <a:off x="6208713" y="30178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B2</a:t>
            </a:r>
          </a:p>
        </p:txBody>
      </p:sp>
      <p:sp>
        <p:nvSpPr>
          <p:cNvPr id="919613" name="Text Box 61"/>
          <p:cNvSpPr txBox="1">
            <a:spLocks noChangeArrowheads="1"/>
          </p:cNvSpPr>
          <p:nvPr/>
        </p:nvSpPr>
        <p:spPr bwMode="auto">
          <a:xfrm>
            <a:off x="4911725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C1</a:t>
            </a:r>
          </a:p>
        </p:txBody>
      </p:sp>
      <p:sp>
        <p:nvSpPr>
          <p:cNvPr id="919614" name="Text Box 62"/>
          <p:cNvSpPr txBox="1">
            <a:spLocks noChangeArrowheads="1"/>
          </p:cNvSpPr>
          <p:nvPr/>
        </p:nvSpPr>
        <p:spPr bwMode="auto">
          <a:xfrm>
            <a:off x="6135688" y="3521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C2</a:t>
            </a:r>
          </a:p>
        </p:txBody>
      </p:sp>
      <p:sp>
        <p:nvSpPr>
          <p:cNvPr id="919615" name="Text Box 63"/>
          <p:cNvSpPr txBox="1">
            <a:spLocks noChangeArrowheads="1"/>
          </p:cNvSpPr>
          <p:nvPr/>
        </p:nvSpPr>
        <p:spPr bwMode="auto">
          <a:xfrm>
            <a:off x="4264025" y="43862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D1</a:t>
            </a:r>
          </a:p>
        </p:txBody>
      </p:sp>
      <p:sp>
        <p:nvSpPr>
          <p:cNvPr id="919616" name="Text Box 64"/>
          <p:cNvSpPr txBox="1">
            <a:spLocks noChangeArrowheads="1"/>
          </p:cNvSpPr>
          <p:nvPr/>
        </p:nvSpPr>
        <p:spPr bwMode="auto">
          <a:xfrm>
            <a:off x="4984750" y="4457700"/>
            <a:ext cx="41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D’1</a:t>
            </a:r>
          </a:p>
        </p:txBody>
      </p:sp>
      <p:sp>
        <p:nvSpPr>
          <p:cNvPr id="919617" name="Text Box 65"/>
          <p:cNvSpPr txBox="1">
            <a:spLocks noChangeArrowheads="1"/>
          </p:cNvSpPr>
          <p:nvPr/>
        </p:nvSpPr>
        <p:spPr bwMode="auto">
          <a:xfrm>
            <a:off x="5848350" y="44577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D2</a:t>
            </a:r>
          </a:p>
        </p:txBody>
      </p:sp>
      <p:sp>
        <p:nvSpPr>
          <p:cNvPr id="919618" name="Text Box 66"/>
          <p:cNvSpPr txBox="1">
            <a:spLocks noChangeArrowheads="1"/>
          </p:cNvSpPr>
          <p:nvPr/>
        </p:nvSpPr>
        <p:spPr bwMode="auto">
          <a:xfrm>
            <a:off x="6711950" y="4386263"/>
            <a:ext cx="411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D’2</a:t>
            </a:r>
          </a:p>
        </p:txBody>
      </p:sp>
      <p:sp>
        <p:nvSpPr>
          <p:cNvPr id="919619" name="Line 67"/>
          <p:cNvSpPr>
            <a:spLocks noChangeShapeType="1"/>
          </p:cNvSpPr>
          <p:nvPr/>
        </p:nvSpPr>
        <p:spPr bwMode="auto">
          <a:xfrm flipH="1">
            <a:off x="5219700" y="30686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20" name="Oval 68"/>
          <p:cNvSpPr>
            <a:spLocks noChangeArrowheads="1"/>
          </p:cNvSpPr>
          <p:nvPr/>
        </p:nvSpPr>
        <p:spPr bwMode="auto">
          <a:xfrm>
            <a:off x="1476375" y="2060575"/>
            <a:ext cx="10080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A1B1C1D1</a:t>
            </a:r>
          </a:p>
        </p:txBody>
      </p:sp>
      <p:sp>
        <p:nvSpPr>
          <p:cNvPr id="919625" name="Oval 73"/>
          <p:cNvSpPr>
            <a:spLocks noChangeArrowheads="1"/>
          </p:cNvSpPr>
          <p:nvPr/>
        </p:nvSpPr>
        <p:spPr bwMode="auto">
          <a:xfrm>
            <a:off x="2700338" y="2565400"/>
            <a:ext cx="1008062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A1B1C2D2</a:t>
            </a:r>
          </a:p>
        </p:txBody>
      </p:sp>
      <p:sp>
        <p:nvSpPr>
          <p:cNvPr id="919626" name="Oval 74"/>
          <p:cNvSpPr>
            <a:spLocks noChangeArrowheads="1"/>
          </p:cNvSpPr>
          <p:nvPr/>
        </p:nvSpPr>
        <p:spPr bwMode="auto">
          <a:xfrm>
            <a:off x="2700338" y="3284538"/>
            <a:ext cx="10080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A2B2C2D2</a:t>
            </a:r>
          </a:p>
        </p:txBody>
      </p:sp>
      <p:sp>
        <p:nvSpPr>
          <p:cNvPr id="919627" name="Oval 75"/>
          <p:cNvSpPr>
            <a:spLocks noChangeArrowheads="1"/>
          </p:cNvSpPr>
          <p:nvPr/>
        </p:nvSpPr>
        <p:spPr bwMode="auto">
          <a:xfrm>
            <a:off x="2700338" y="3860800"/>
            <a:ext cx="1008062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A2B2C1D’1</a:t>
            </a:r>
          </a:p>
        </p:txBody>
      </p:sp>
      <p:sp>
        <p:nvSpPr>
          <p:cNvPr id="919628" name="Oval 76"/>
          <p:cNvSpPr>
            <a:spLocks noChangeArrowheads="1"/>
          </p:cNvSpPr>
          <p:nvPr/>
        </p:nvSpPr>
        <p:spPr bwMode="auto">
          <a:xfrm>
            <a:off x="1476375" y="4437063"/>
            <a:ext cx="10080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A’1B1C1D’1</a:t>
            </a:r>
          </a:p>
        </p:txBody>
      </p:sp>
      <p:sp>
        <p:nvSpPr>
          <p:cNvPr id="919629" name="Oval 77"/>
          <p:cNvSpPr>
            <a:spLocks noChangeArrowheads="1"/>
          </p:cNvSpPr>
          <p:nvPr/>
        </p:nvSpPr>
        <p:spPr bwMode="auto">
          <a:xfrm>
            <a:off x="250825" y="2636838"/>
            <a:ext cx="10080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A’2B2C1D1</a:t>
            </a:r>
          </a:p>
        </p:txBody>
      </p:sp>
      <p:sp>
        <p:nvSpPr>
          <p:cNvPr id="919630" name="Oval 78"/>
          <p:cNvSpPr>
            <a:spLocks noChangeArrowheads="1"/>
          </p:cNvSpPr>
          <p:nvPr/>
        </p:nvSpPr>
        <p:spPr bwMode="auto">
          <a:xfrm>
            <a:off x="250825" y="3284538"/>
            <a:ext cx="10080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A’2B2C2D’2</a:t>
            </a:r>
          </a:p>
        </p:txBody>
      </p:sp>
      <p:sp>
        <p:nvSpPr>
          <p:cNvPr id="919631" name="Oval 79"/>
          <p:cNvSpPr>
            <a:spLocks noChangeArrowheads="1"/>
          </p:cNvSpPr>
          <p:nvPr/>
        </p:nvSpPr>
        <p:spPr bwMode="auto">
          <a:xfrm>
            <a:off x="250825" y="3933825"/>
            <a:ext cx="10080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/>
              <a:t>A’1B1C2D’2</a:t>
            </a:r>
          </a:p>
        </p:txBody>
      </p:sp>
      <p:sp>
        <p:nvSpPr>
          <p:cNvPr id="919632" name="Line 80"/>
          <p:cNvSpPr>
            <a:spLocks noChangeShapeType="1"/>
          </p:cNvSpPr>
          <p:nvPr/>
        </p:nvSpPr>
        <p:spPr bwMode="auto">
          <a:xfrm>
            <a:off x="1979613" y="24209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4" name="Line 82"/>
          <p:cNvSpPr>
            <a:spLocks noChangeShapeType="1"/>
          </p:cNvSpPr>
          <p:nvPr/>
        </p:nvSpPr>
        <p:spPr bwMode="auto">
          <a:xfrm>
            <a:off x="1258888" y="34290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5" name="Line 83"/>
          <p:cNvSpPr>
            <a:spLocks noChangeShapeType="1"/>
          </p:cNvSpPr>
          <p:nvPr/>
        </p:nvSpPr>
        <p:spPr bwMode="auto">
          <a:xfrm>
            <a:off x="1258888" y="2852738"/>
            <a:ext cx="14414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6" name="Line 84"/>
          <p:cNvSpPr>
            <a:spLocks noChangeShapeType="1"/>
          </p:cNvSpPr>
          <p:nvPr/>
        </p:nvSpPr>
        <p:spPr bwMode="auto">
          <a:xfrm flipV="1">
            <a:off x="1258888" y="2781300"/>
            <a:ext cx="14414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7" name="Line 85"/>
          <p:cNvSpPr>
            <a:spLocks noChangeShapeType="1"/>
          </p:cNvSpPr>
          <p:nvPr/>
        </p:nvSpPr>
        <p:spPr bwMode="auto">
          <a:xfrm>
            <a:off x="684213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8" name="Line 86"/>
          <p:cNvSpPr>
            <a:spLocks noChangeShapeType="1"/>
          </p:cNvSpPr>
          <p:nvPr/>
        </p:nvSpPr>
        <p:spPr bwMode="auto">
          <a:xfrm>
            <a:off x="684213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39" name="Line 87"/>
          <p:cNvSpPr>
            <a:spLocks noChangeShapeType="1"/>
          </p:cNvSpPr>
          <p:nvPr/>
        </p:nvSpPr>
        <p:spPr bwMode="auto">
          <a:xfrm>
            <a:off x="3132138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40" name="Line 88"/>
          <p:cNvSpPr>
            <a:spLocks noChangeShapeType="1"/>
          </p:cNvSpPr>
          <p:nvPr/>
        </p:nvSpPr>
        <p:spPr bwMode="auto">
          <a:xfrm>
            <a:off x="3132138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41" name="Line 89"/>
          <p:cNvSpPr>
            <a:spLocks noChangeShapeType="1"/>
          </p:cNvSpPr>
          <p:nvPr/>
        </p:nvSpPr>
        <p:spPr bwMode="auto">
          <a:xfrm>
            <a:off x="2484438" y="227647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42" name="Line 90"/>
          <p:cNvSpPr>
            <a:spLocks noChangeShapeType="1"/>
          </p:cNvSpPr>
          <p:nvPr/>
        </p:nvSpPr>
        <p:spPr bwMode="auto">
          <a:xfrm flipH="1">
            <a:off x="971550" y="227647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44" name="Line 92"/>
          <p:cNvSpPr>
            <a:spLocks noChangeShapeType="1"/>
          </p:cNvSpPr>
          <p:nvPr/>
        </p:nvSpPr>
        <p:spPr bwMode="auto">
          <a:xfrm>
            <a:off x="971550" y="42926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9646" name="Line 94"/>
          <p:cNvSpPr>
            <a:spLocks noChangeShapeType="1"/>
          </p:cNvSpPr>
          <p:nvPr/>
        </p:nvSpPr>
        <p:spPr bwMode="auto">
          <a:xfrm flipV="1">
            <a:off x="2484438" y="4221163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Espace réservé de la date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Good </a:t>
            </a:r>
            <a:r>
              <a:rPr lang="fr-FR" sz="3200" dirty="0" err="1">
                <a:solidFill>
                  <a:srgbClr val="0000FF"/>
                </a:solidFill>
              </a:rPr>
              <a:t>edge-labelling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93448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Edge</a:t>
            </a:r>
            <a:r>
              <a:rPr lang="fr-FR" sz="2400" dirty="0" err="1">
                <a:solidFill>
                  <a:srgbClr val="FF0000"/>
                </a:solidFill>
              </a:rPr>
              <a:t>-labelling</a:t>
            </a:r>
            <a:r>
              <a:rPr lang="fr-FR" sz="2400" dirty="0"/>
              <a:t>: </a:t>
            </a:r>
            <a:r>
              <a:rPr lang="fr-FR" sz="2400" dirty="0" err="1"/>
              <a:t>function</a:t>
            </a:r>
            <a:r>
              <a:rPr lang="fr-FR" sz="2400" dirty="0" smtClean="0"/>
              <a:t> </a:t>
            </a:r>
            <a:r>
              <a:rPr lang="fr-FR" sz="2400" dirty="0" err="1" smtClean="0"/>
              <a:t>Φ</a:t>
            </a:r>
            <a:r>
              <a:rPr lang="fr-FR" sz="2400" dirty="0" smtClean="0"/>
              <a:t> </a:t>
            </a:r>
            <a:r>
              <a:rPr lang="fr-FR" sz="2400" dirty="0"/>
              <a:t>: E(G)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2400" dirty="0" smtClean="0"/>
              <a:t> </a:t>
            </a:r>
            <a:r>
              <a:rPr lang="fr-FR" sz="2400" dirty="0">
                <a:cs typeface="Symbol" charset="2"/>
              </a:rPr>
              <a:t>R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dirty="0"/>
              <a:t>A </a:t>
            </a:r>
            <a:r>
              <a:rPr lang="fr-FR" sz="2400" dirty="0" err="1"/>
              <a:t>path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FF0000"/>
                </a:solidFill>
              </a:rPr>
              <a:t>increasing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if the </a:t>
            </a:r>
            <a:r>
              <a:rPr lang="fr-FR" sz="2400" dirty="0" err="1"/>
              <a:t>sequence</a:t>
            </a:r>
            <a:r>
              <a:rPr lang="fr-FR" sz="2400" dirty="0"/>
              <a:t> of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edges</a:t>
            </a:r>
            <a:r>
              <a:rPr lang="fr-FR" sz="2400" dirty="0"/>
              <a:t> labels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non</a:t>
            </a:r>
            <a:r>
              <a:rPr lang="fr-FR" sz="2400" dirty="0" err="1"/>
              <a:t>-decreasing</a:t>
            </a:r>
            <a:r>
              <a:rPr lang="fr-FR" sz="2400" dirty="0"/>
              <a:t>.</a:t>
            </a:r>
          </a:p>
          <a:p>
            <a:r>
              <a:rPr lang="fr-FR" sz="2400" dirty="0"/>
              <a:t>An </a:t>
            </a:r>
            <a:r>
              <a:rPr lang="fr-FR" sz="2400" dirty="0" err="1"/>
              <a:t>edge-labelling</a:t>
            </a:r>
            <a:r>
              <a:rPr lang="fr-FR" sz="2400" dirty="0"/>
              <a:t> of G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good </a:t>
            </a:r>
            <a:r>
              <a:rPr lang="fr-FR" sz="2400" dirty="0"/>
              <a:t>if, for </a:t>
            </a:r>
            <a:r>
              <a:rPr lang="fr-FR" sz="2400" dirty="0" err="1"/>
              <a:t>any</a:t>
            </a:r>
            <a:r>
              <a:rPr lang="fr-FR" sz="2400" dirty="0"/>
              <a:t> </a:t>
            </a:r>
            <a:r>
              <a:rPr lang="fr-FR" sz="2400" dirty="0" err="1"/>
              <a:t>two</a:t>
            </a:r>
            <a:r>
              <a:rPr lang="fr-FR" sz="2400" dirty="0"/>
              <a:t> distinct </a:t>
            </a:r>
            <a:r>
              <a:rPr lang="fr-FR" sz="2400" dirty="0" err="1"/>
              <a:t>vertices</a:t>
            </a:r>
            <a:r>
              <a:rPr lang="fr-FR" sz="2400" dirty="0"/>
              <a:t> u, v</a:t>
            </a:r>
            <a:r>
              <a:rPr lang="fr-FR" sz="2400" dirty="0" smtClean="0"/>
              <a:t>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err="1"/>
              <a:t>most</a:t>
            </a:r>
            <a:r>
              <a:rPr lang="fr-FR" sz="2400" dirty="0"/>
              <a:t> one </a:t>
            </a:r>
            <a:r>
              <a:rPr lang="fr-FR" sz="2400" dirty="0" err="1"/>
              <a:t>increasing</a:t>
            </a:r>
            <a:r>
              <a:rPr lang="fr-FR" sz="2400" dirty="0"/>
              <a:t> (</a:t>
            </a:r>
            <a:r>
              <a:rPr lang="fr-FR" sz="2400" dirty="0" err="1" smtClean="0"/>
              <a:t>u,v</a:t>
            </a:r>
            <a:r>
              <a:rPr lang="fr-FR" sz="2400" dirty="0" err="1"/>
              <a:t>)-</a:t>
            </a:r>
            <a:r>
              <a:rPr lang="fr-FR" sz="2400" dirty="0" err="1" smtClean="0"/>
              <a:t>path</a:t>
            </a:r>
            <a:r>
              <a:rPr lang="fr-FR" sz="2400" dirty="0" smtClean="0"/>
              <a:t>.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22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1904966" y="4826799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2940658" y="4826799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2429005" y="4302817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416619" y="5350781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334232" y="4226531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lipse 13"/>
          <p:cNvSpPr/>
          <p:nvPr/>
        </p:nvSpPr>
        <p:spPr>
          <a:xfrm>
            <a:off x="3369867" y="4226531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Ellipse 14"/>
          <p:cNvSpPr/>
          <p:nvPr/>
        </p:nvSpPr>
        <p:spPr>
          <a:xfrm>
            <a:off x="3369867" y="5262166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Ellipse 15"/>
          <p:cNvSpPr/>
          <p:nvPr/>
        </p:nvSpPr>
        <p:spPr>
          <a:xfrm>
            <a:off x="2334175" y="5262166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ZoneTexte 16"/>
          <p:cNvSpPr txBox="1"/>
          <p:nvPr/>
        </p:nvSpPr>
        <p:spPr>
          <a:xfrm>
            <a:off x="2090021" y="4041865"/>
            <a:ext cx="18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559413" y="4041865"/>
            <a:ext cx="49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559413" y="5350781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090021" y="5439395"/>
            <a:ext cx="3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746645" y="39458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408583" y="46881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746645" y="52621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149566" y="46881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014293" y="48576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28" name="Connecteur droit 127"/>
          <p:cNvCxnSpPr/>
          <p:nvPr/>
        </p:nvCxnSpPr>
        <p:spPr>
          <a:xfrm rot="5400000">
            <a:off x="5620236" y="4774633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6655928" y="4774633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6144275" y="4250651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flipH="1">
            <a:off x="6131889" y="5298615"/>
            <a:ext cx="1035635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6049502" y="4174365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Ellipse 132"/>
          <p:cNvSpPr/>
          <p:nvPr/>
        </p:nvSpPr>
        <p:spPr>
          <a:xfrm>
            <a:off x="7085137" y="4174365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Ellipse 133"/>
          <p:cNvSpPr/>
          <p:nvPr/>
        </p:nvSpPr>
        <p:spPr>
          <a:xfrm>
            <a:off x="7085137" y="5210000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Ellipse 134"/>
          <p:cNvSpPr/>
          <p:nvPr/>
        </p:nvSpPr>
        <p:spPr>
          <a:xfrm>
            <a:off x="6049445" y="5210000"/>
            <a:ext cx="189546" cy="1772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ZoneTexte 135"/>
          <p:cNvSpPr txBox="1"/>
          <p:nvPr/>
        </p:nvSpPr>
        <p:spPr>
          <a:xfrm>
            <a:off x="5805291" y="3989699"/>
            <a:ext cx="18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7" name="ZoneTexte 136"/>
          <p:cNvSpPr txBox="1"/>
          <p:nvPr/>
        </p:nvSpPr>
        <p:spPr>
          <a:xfrm>
            <a:off x="7274683" y="5298615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38" name="ZoneTexte 137"/>
          <p:cNvSpPr txBox="1"/>
          <p:nvPr/>
        </p:nvSpPr>
        <p:spPr>
          <a:xfrm>
            <a:off x="5710518" y="5350781"/>
            <a:ext cx="3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39" name="ZoneTexte 138"/>
          <p:cNvSpPr txBox="1"/>
          <p:nvPr/>
        </p:nvSpPr>
        <p:spPr>
          <a:xfrm>
            <a:off x="6461915" y="38936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123853" y="46360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6461915" y="5210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42" name="ZoneTexte 141"/>
          <p:cNvSpPr txBox="1"/>
          <p:nvPr/>
        </p:nvSpPr>
        <p:spPr>
          <a:xfrm>
            <a:off x="5864836" y="46360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59" name="ZoneTexte 158"/>
          <p:cNvSpPr txBox="1"/>
          <p:nvPr/>
        </p:nvSpPr>
        <p:spPr>
          <a:xfrm>
            <a:off x="7274683" y="39458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UPP </a:t>
            </a:r>
            <a:r>
              <a:rPr lang="fr-FR" sz="3200" dirty="0" err="1">
                <a:solidFill>
                  <a:srgbClr val="0000FF"/>
                </a:solidFill>
              </a:rPr>
              <a:t>DAGs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with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load</a:t>
            </a:r>
            <a:r>
              <a:rPr lang="fr-FR" sz="3200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err="1" smtClean="0"/>
              <a:t>Theorem</a:t>
            </a:r>
            <a:r>
              <a:rPr lang="fr-FR" b="1" dirty="0" smtClean="0"/>
              <a:t> 5</a:t>
            </a:r>
          </a:p>
          <a:p>
            <a:r>
              <a:rPr lang="fr-FR" i="1" dirty="0"/>
              <a:t>G UPP DAG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load</a:t>
            </a:r>
            <a:r>
              <a:rPr lang="fr-FR" i="1" dirty="0"/>
              <a:t> 2. For </a:t>
            </a:r>
            <a:r>
              <a:rPr lang="fr-FR" i="1" dirty="0" err="1"/>
              <a:t>any</a:t>
            </a:r>
            <a:r>
              <a:rPr lang="fr-FR" i="1" dirty="0"/>
              <a:t> </a:t>
            </a:r>
            <a:r>
              <a:rPr lang="fr-FR" i="1" dirty="0" err="1"/>
              <a:t>family</a:t>
            </a:r>
            <a:r>
              <a:rPr lang="fr-FR" i="1" dirty="0"/>
              <a:t> of </a:t>
            </a:r>
            <a:r>
              <a:rPr lang="fr-FR" i="1" dirty="0" err="1"/>
              <a:t>dipaths</a:t>
            </a:r>
            <a:r>
              <a:rPr lang="fr-FR" i="1" dirty="0"/>
              <a:t> </a:t>
            </a:r>
            <a:r>
              <a:rPr lang="fr-FR" i="1" dirty="0" smtClean="0"/>
              <a:t>P, </a:t>
            </a:r>
            <a:r>
              <a:rPr lang="fr-FR" i="1" dirty="0"/>
              <a:t>the </a:t>
            </a:r>
            <a:r>
              <a:rPr lang="fr-FR" i="1" dirty="0" err="1" smtClean="0"/>
              <a:t>conflict</a:t>
            </a:r>
            <a:r>
              <a:rPr lang="fr-FR" i="1" dirty="0" smtClean="0"/>
              <a:t> graph </a:t>
            </a:r>
            <a:r>
              <a:rPr lang="fr-FR" i="1" dirty="0">
                <a:solidFill>
                  <a:srgbClr val="FF0000"/>
                </a:solidFill>
              </a:rPr>
              <a:t>C(G;P) has a good </a:t>
            </a:r>
            <a:r>
              <a:rPr lang="fr-FR" i="1" dirty="0" err="1" smtClean="0">
                <a:solidFill>
                  <a:srgbClr val="FF0000"/>
                </a:solidFill>
              </a:rPr>
              <a:t>labeling</a:t>
            </a:r>
            <a:r>
              <a:rPr lang="fr-FR" i="1" dirty="0" smtClean="0">
                <a:solidFill>
                  <a:srgbClr val="FF0000"/>
                </a:solidFill>
              </a:rPr>
              <a:t>.</a:t>
            </a:r>
            <a:endParaRPr lang="fr-FR" b="1" dirty="0" smtClean="0"/>
          </a:p>
          <a:p>
            <a:r>
              <a:rPr lang="fr-FR" i="1" dirty="0"/>
              <a:t>H graph </a:t>
            </a:r>
            <a:r>
              <a:rPr lang="fr-FR" i="1" dirty="0" err="1"/>
              <a:t>with</a:t>
            </a:r>
            <a:r>
              <a:rPr lang="fr-FR" i="1" dirty="0"/>
              <a:t> a good </a:t>
            </a:r>
            <a:r>
              <a:rPr lang="fr-FR" i="1" dirty="0" err="1" smtClean="0"/>
              <a:t>labeling</a:t>
            </a:r>
            <a:r>
              <a:rPr lang="fr-FR" i="1" dirty="0" smtClean="0"/>
              <a:t>. </a:t>
            </a:r>
            <a:r>
              <a:rPr lang="fr-FR" i="1" dirty="0"/>
              <a:t>T</a:t>
            </a:r>
            <a:r>
              <a:rPr lang="fr-FR" i="1" dirty="0" smtClean="0"/>
              <a:t>here </a:t>
            </a:r>
            <a:r>
              <a:rPr lang="fr-FR" i="1" dirty="0" err="1"/>
              <a:t>exists</a:t>
            </a:r>
            <a:r>
              <a:rPr lang="fr-FR" i="1" dirty="0"/>
              <a:t> an UPP DAG G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load</a:t>
            </a:r>
            <a:r>
              <a:rPr lang="fr-FR" i="1" dirty="0" smtClean="0"/>
              <a:t> </a:t>
            </a:r>
            <a:r>
              <a:rPr lang="fr-FR" i="1" dirty="0"/>
              <a:t>2 and a </a:t>
            </a:r>
            <a:r>
              <a:rPr lang="fr-FR" i="1" dirty="0" err="1"/>
              <a:t>family</a:t>
            </a:r>
            <a:r>
              <a:rPr lang="fr-FR" i="1" dirty="0"/>
              <a:t> of </a:t>
            </a:r>
            <a:r>
              <a:rPr lang="fr-FR" i="1" dirty="0" err="1"/>
              <a:t>dipaths</a:t>
            </a:r>
            <a:r>
              <a:rPr lang="fr-FR" i="1" dirty="0"/>
              <a:t> P </a:t>
            </a:r>
            <a:r>
              <a:rPr lang="fr-FR" i="1" dirty="0" err="1"/>
              <a:t>such</a:t>
            </a:r>
            <a:r>
              <a:rPr lang="fr-FR" i="1" dirty="0"/>
              <a:t> </a:t>
            </a:r>
            <a:r>
              <a:rPr lang="fr-FR" i="1" dirty="0" err="1"/>
              <a:t>that</a:t>
            </a:r>
            <a:r>
              <a:rPr lang="fr-FR" i="1" dirty="0"/>
              <a:t> H = C(G;P</a:t>
            </a:r>
            <a:r>
              <a:rPr lang="fr-FR" i="1" dirty="0" smtClean="0"/>
              <a:t>).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UPP </a:t>
            </a:r>
            <a:r>
              <a:rPr lang="fr-FR" sz="3200" dirty="0" err="1">
                <a:solidFill>
                  <a:srgbClr val="0000FF"/>
                </a:solidFill>
              </a:rPr>
              <a:t>DAGs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with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load</a:t>
            </a:r>
            <a:r>
              <a:rPr lang="fr-FR" sz="3200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err="1" smtClean="0"/>
              <a:t>Theorem</a:t>
            </a:r>
            <a:r>
              <a:rPr lang="fr-FR" b="1" dirty="0" smtClean="0"/>
              <a:t> 6</a:t>
            </a:r>
          </a:p>
          <a:p>
            <a:r>
              <a:rPr lang="fr-FR" dirty="0"/>
              <a:t>There </a:t>
            </a:r>
            <a:r>
              <a:rPr lang="fr-FR" dirty="0" err="1"/>
              <a:t>exist</a:t>
            </a:r>
            <a:r>
              <a:rPr lang="fr-FR" dirty="0"/>
              <a:t> a </a:t>
            </a:r>
            <a:r>
              <a:rPr lang="fr-FR" dirty="0" err="1"/>
              <a:t>family</a:t>
            </a:r>
            <a:r>
              <a:rPr lang="fr-FR" dirty="0"/>
              <a:t> of graphs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>
                <a:solidFill>
                  <a:srgbClr val="FF0000"/>
                </a:solidFill>
              </a:rPr>
              <a:t>good </a:t>
            </a:r>
            <a:r>
              <a:rPr lang="fr-FR" dirty="0" err="1">
                <a:solidFill>
                  <a:srgbClr val="FF0000"/>
                </a:solidFill>
              </a:rPr>
              <a:t>labeling</a:t>
            </a:r>
            <a:r>
              <a:rPr lang="fr-FR" dirty="0"/>
              <a:t> and </a:t>
            </a:r>
            <a:r>
              <a:rPr lang="fr-FR" dirty="0" smtClean="0"/>
              <a:t>an </a:t>
            </a:r>
            <a:r>
              <a:rPr lang="fr-FR" dirty="0" err="1" smtClean="0">
                <a:solidFill>
                  <a:srgbClr val="FF0000"/>
                </a:solidFill>
              </a:rPr>
              <a:t>arbitrary</a:t>
            </a:r>
            <a:r>
              <a:rPr lang="fr-FR" dirty="0" smtClean="0">
                <a:solidFill>
                  <a:srgbClr val="FF0000"/>
                </a:solidFill>
              </a:rPr>
              <a:t> large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chromatic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number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/>
              <a:t>There </a:t>
            </a:r>
            <a:r>
              <a:rPr lang="fr-FR" dirty="0" err="1"/>
              <a:t>exist</a:t>
            </a:r>
            <a:r>
              <a:rPr lang="fr-FR" dirty="0"/>
              <a:t> UPP </a:t>
            </a:r>
            <a:r>
              <a:rPr lang="fr-FR" dirty="0" err="1"/>
              <a:t>digraphs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load</a:t>
            </a:r>
            <a:r>
              <a:rPr lang="fr-FR" dirty="0">
                <a:solidFill>
                  <a:srgbClr val="FF0000"/>
                </a:solidFill>
              </a:rPr>
              <a:t> 2</a:t>
            </a:r>
            <a:r>
              <a:rPr lang="fr-FR" dirty="0"/>
              <a:t> and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arbitrary</a:t>
            </a:r>
            <a:r>
              <a:rPr lang="fr-FR" dirty="0" smtClean="0">
                <a:solidFill>
                  <a:srgbClr val="FF0000"/>
                </a:solidFill>
              </a:rPr>
              <a:t> large </a:t>
            </a:r>
            <a:r>
              <a:rPr lang="fr-FR" dirty="0" smtClean="0">
                <a:solidFill>
                  <a:srgbClr val="FF0000"/>
                </a:solidFill>
              </a:rPr>
              <a:t>w.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Open </a:t>
            </a:r>
            <a:r>
              <a:rPr lang="fr-FR" sz="3200" dirty="0" err="1">
                <a:solidFill>
                  <a:srgbClr val="0000FF"/>
                </a:solidFill>
              </a:rPr>
              <a:t>Problems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Let G </a:t>
            </a:r>
            <a:r>
              <a:rPr lang="fr-FR" dirty="0" err="1" smtClean="0"/>
              <a:t>be</a:t>
            </a:r>
            <a:r>
              <a:rPr lang="fr-FR" dirty="0" smtClean="0"/>
              <a:t> an </a:t>
            </a:r>
            <a:r>
              <a:rPr lang="fr-FR" dirty="0" err="1" smtClean="0"/>
              <a:t>undirected</a:t>
            </a:r>
            <a:r>
              <a:rPr lang="fr-FR" dirty="0" smtClean="0"/>
              <a:t> graph. Is </a:t>
            </a:r>
            <a:r>
              <a:rPr lang="fr-FR" dirty="0" err="1"/>
              <a:t>it</a:t>
            </a:r>
            <a:r>
              <a:rPr lang="fr-FR" dirty="0"/>
              <a:t> possible to orient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obtain</a:t>
            </a:r>
            <a:r>
              <a:rPr lang="fr-FR" dirty="0"/>
              <a:t> an UPP </a:t>
            </a:r>
            <a:r>
              <a:rPr lang="fr-FR" dirty="0" smtClean="0"/>
              <a:t>DAG ?</a:t>
            </a:r>
          </a:p>
          <a:p>
            <a:r>
              <a:rPr lang="fr-FR" dirty="0" err="1"/>
              <a:t>Bounds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smtClean="0"/>
              <a:t>cycles ?</a:t>
            </a:r>
          </a:p>
          <a:p>
            <a:r>
              <a:rPr lang="fr-FR" dirty="0" err="1"/>
              <a:t>Characterisation</a:t>
            </a:r>
            <a:r>
              <a:rPr lang="fr-FR" dirty="0"/>
              <a:t> of graphs </a:t>
            </a:r>
            <a:r>
              <a:rPr lang="fr-FR" dirty="0" err="1"/>
              <a:t>with</a:t>
            </a:r>
            <a:r>
              <a:rPr lang="fr-FR" dirty="0"/>
              <a:t> good </a:t>
            </a:r>
            <a:r>
              <a:rPr lang="fr-FR" dirty="0" err="1" smtClean="0"/>
              <a:t>labeling</a:t>
            </a:r>
            <a:r>
              <a:rPr lang="fr-FR" dirty="0" smtClean="0"/>
              <a:t> (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NP hard (Araujo, Cohen, </a:t>
            </a:r>
            <a:r>
              <a:rPr lang="fr-FR" dirty="0" err="1"/>
              <a:t>Giroire,Havet</a:t>
            </a:r>
            <a:r>
              <a:rPr lang="fr-FR" dirty="0" smtClean="0"/>
              <a:t>))</a:t>
            </a:r>
          </a:p>
          <a:p>
            <a:r>
              <a:rPr lang="fr-FR" dirty="0" smtClean="0"/>
              <a:t>UPP </a:t>
            </a:r>
            <a:r>
              <a:rPr lang="fr-FR" dirty="0"/>
              <a:t>DAGS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/>
              <a:t>3 or more ??</a:t>
            </a:r>
          </a:p>
          <a:p>
            <a:r>
              <a:rPr lang="fr-FR" dirty="0" err="1"/>
              <a:t>When</a:t>
            </a:r>
            <a:r>
              <a:rPr lang="fr-FR" dirty="0"/>
              <a:t> w =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p</a:t>
            </a:r>
            <a:r>
              <a:rPr lang="fr-FR" dirty="0" smtClean="0"/>
              <a:t> ?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00" y="248444"/>
            <a:ext cx="4407900" cy="27035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07" y="2978150"/>
            <a:ext cx="5080000" cy="33782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021" y="2978150"/>
            <a:ext cx="3454786" cy="35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111" dirty="0" smtClean="0">
                <a:solidFill>
                  <a:srgbClr val="0000FF"/>
                </a:solidFill>
              </a:rPr>
              <a:t>Introduction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Routing</a:t>
            </a:r>
            <a:r>
              <a:rPr lang="fr-FR" dirty="0" smtClean="0"/>
              <a:t>, </a:t>
            </a:r>
            <a:r>
              <a:rPr lang="fr-FR" dirty="0" err="1" smtClean="0"/>
              <a:t>wavelength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and </a:t>
            </a:r>
            <a:r>
              <a:rPr lang="fr-FR" dirty="0" err="1" smtClean="0"/>
              <a:t>grooming</a:t>
            </a:r>
            <a:r>
              <a:rPr lang="fr-FR" dirty="0" smtClean="0"/>
              <a:t> in </a:t>
            </a:r>
            <a:r>
              <a:rPr lang="fr-FR" dirty="0" err="1" smtClean="0"/>
              <a:t>optical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networks.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Generic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problem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dirty="0" err="1" smtClean="0"/>
              <a:t>satisfy</a:t>
            </a:r>
            <a:r>
              <a:rPr lang="fr-FR" dirty="0" smtClean="0"/>
              <a:t> a </a:t>
            </a:r>
            <a:r>
              <a:rPr lang="fr-FR" dirty="0" err="1" smtClean="0"/>
              <a:t>family</a:t>
            </a:r>
            <a:r>
              <a:rPr lang="fr-FR" dirty="0" smtClean="0"/>
              <a:t> of </a:t>
            </a:r>
            <a:r>
              <a:rPr lang="fr-FR" dirty="0" err="1" smtClean="0"/>
              <a:t>requests</a:t>
            </a:r>
            <a:r>
              <a:rPr lang="fr-FR" dirty="0" smtClean="0"/>
              <a:t> (or a </a:t>
            </a:r>
            <a:r>
              <a:rPr lang="fr-FR" dirty="0" err="1" smtClean="0"/>
              <a:t>traffic</a:t>
            </a:r>
            <a:endParaRPr lang="fr-FR" dirty="0" smtClean="0"/>
          </a:p>
          <a:p>
            <a:pPr>
              <a:buNone/>
            </a:pPr>
            <a:r>
              <a:rPr lang="fr-FR" dirty="0" err="1" smtClean="0"/>
              <a:t>matrix</a:t>
            </a:r>
            <a:r>
              <a:rPr lang="fr-FR" dirty="0" smtClean="0"/>
              <a:t>)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/>
              <a:t>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Objectives</a:t>
            </a:r>
            <a:r>
              <a:rPr lang="fr-FR" dirty="0" smtClean="0"/>
              <a:t> :</a:t>
            </a:r>
          </a:p>
          <a:p>
            <a:r>
              <a:rPr lang="fr-FR" dirty="0" err="1" smtClean="0"/>
              <a:t>Minimize</a:t>
            </a:r>
            <a:r>
              <a:rPr lang="fr-FR" dirty="0" smtClean="0"/>
              <a:t> the </a:t>
            </a:r>
            <a:r>
              <a:rPr lang="fr-FR" dirty="0" err="1" smtClean="0"/>
              <a:t>load</a:t>
            </a:r>
            <a:r>
              <a:rPr lang="fr-FR" dirty="0" smtClean="0"/>
              <a:t> of the </a:t>
            </a:r>
            <a:r>
              <a:rPr lang="fr-FR" dirty="0" err="1" smtClean="0"/>
              <a:t>routing</a:t>
            </a:r>
            <a:r>
              <a:rPr lang="fr-FR" dirty="0" smtClean="0"/>
              <a:t> (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paths</a:t>
            </a:r>
            <a:r>
              <a:rPr lang="fr-FR" dirty="0" smtClean="0"/>
              <a:t> sharing an </a:t>
            </a:r>
            <a:r>
              <a:rPr lang="fr-FR" dirty="0" err="1" smtClean="0"/>
              <a:t>edge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Minimize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wavelengths</a:t>
            </a:r>
            <a:r>
              <a:rPr lang="fr-FR" dirty="0" smtClean="0"/>
              <a:t> (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dipaths</a:t>
            </a:r>
            <a:r>
              <a:rPr lang="fr-FR" dirty="0" smtClean="0"/>
              <a:t> sharing an arc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assigned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wavelengths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>
                <a:solidFill>
                  <a:srgbClr val="0000FF"/>
                </a:solidFill>
              </a:rPr>
              <a:t>Introduction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298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dirty="0">
                <a:solidFill>
                  <a:srgbClr val="FF0000"/>
                </a:solidFill>
              </a:rPr>
              <a:t>minimum </a:t>
            </a:r>
            <a:r>
              <a:rPr lang="fr-FR" dirty="0" err="1">
                <a:solidFill>
                  <a:srgbClr val="FF0000"/>
                </a:solidFill>
              </a:rPr>
              <a:t>wavelength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number</a:t>
            </a:r>
            <a:r>
              <a:rPr lang="fr-FR" dirty="0" smtClean="0">
                <a:solidFill>
                  <a:srgbClr val="FF0000"/>
                </a:solidFill>
              </a:rPr>
              <a:t> &gt;= </a:t>
            </a:r>
            <a:r>
              <a:rPr lang="fr-FR" dirty="0">
                <a:solidFill>
                  <a:srgbClr val="FF0000"/>
                </a:solidFill>
              </a:rPr>
              <a:t>minimum </a:t>
            </a:r>
            <a:r>
              <a:rPr lang="fr-FR" dirty="0" err="1">
                <a:solidFill>
                  <a:srgbClr val="FF0000"/>
                </a:solidFill>
              </a:rPr>
              <a:t>routing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load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/>
              <a:t>Minimizing</a:t>
            </a:r>
            <a:r>
              <a:rPr lang="fr-FR" dirty="0"/>
              <a:t> the </a:t>
            </a:r>
            <a:r>
              <a:rPr lang="fr-FR" dirty="0" err="1"/>
              <a:t>load</a:t>
            </a:r>
            <a:r>
              <a:rPr lang="fr-FR" dirty="0"/>
              <a:t> or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wavelengths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</a:t>
            </a:r>
          </a:p>
          <a:p>
            <a:pPr>
              <a:buNone/>
            </a:pP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err="1"/>
              <a:t>problem</a:t>
            </a:r>
            <a:r>
              <a:rPr lang="fr-FR" dirty="0"/>
              <a:t> (</a:t>
            </a:r>
            <a:r>
              <a:rPr lang="fr-FR" dirty="0" err="1">
                <a:solidFill>
                  <a:srgbClr val="FF0000"/>
                </a:solidFill>
              </a:rPr>
              <a:t>NP-hard</a:t>
            </a:r>
            <a:r>
              <a:rPr lang="fr-FR" dirty="0"/>
              <a:t>).</a:t>
            </a:r>
          </a:p>
          <a:p>
            <a:r>
              <a:rPr lang="fr-FR" dirty="0"/>
              <a:t>min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= min </a:t>
            </a:r>
            <a:r>
              <a:rPr lang="fr-FR" dirty="0" err="1"/>
              <a:t>routing</a:t>
            </a:r>
            <a:r>
              <a:rPr lang="fr-FR" dirty="0"/>
              <a:t> </a:t>
            </a:r>
            <a:r>
              <a:rPr lang="fr-FR" dirty="0" err="1"/>
              <a:t>load</a:t>
            </a:r>
            <a:r>
              <a:rPr lang="fr-FR" dirty="0"/>
              <a:t> if</a:t>
            </a:r>
          </a:p>
          <a:p>
            <a:pPr lvl="1"/>
            <a:r>
              <a:rPr lang="fr-FR" dirty="0"/>
              <a:t>General graph and multicast</a:t>
            </a:r>
          </a:p>
          <a:p>
            <a:pPr lvl="1"/>
            <a:r>
              <a:rPr lang="fr-FR" dirty="0" err="1"/>
              <a:t>Symmetric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and all to all</a:t>
            </a:r>
          </a:p>
          <a:p>
            <a:r>
              <a:rPr lang="fr-FR" dirty="0" err="1"/>
              <a:t>Even</a:t>
            </a:r>
            <a:r>
              <a:rPr lang="fr-FR" dirty="0"/>
              <a:t> in the case of a </a:t>
            </a:r>
            <a:r>
              <a:rPr lang="fr-FR" dirty="0" err="1"/>
              <a:t>family</a:t>
            </a:r>
            <a:r>
              <a:rPr lang="fr-FR" dirty="0"/>
              <a:t> of </a:t>
            </a:r>
            <a:r>
              <a:rPr lang="fr-FR" dirty="0" err="1"/>
              <a:t>dipaths</a:t>
            </a:r>
            <a:r>
              <a:rPr lang="fr-FR" dirty="0"/>
              <a:t>, min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NP</a:t>
            </a:r>
            <a:r>
              <a:rPr lang="fr-FR" dirty="0" err="1">
                <a:solidFill>
                  <a:srgbClr val="FF0000"/>
                </a:solidFill>
              </a:rPr>
              <a:t>-hard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(= </a:t>
            </a:r>
            <a:r>
              <a:rPr lang="fr-FR" dirty="0" err="1"/>
              <a:t>chromatic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the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/>
              <a:t>graph</a:t>
            </a:r>
            <a:r>
              <a:rPr lang="fr-FR" dirty="0" smtClean="0"/>
              <a:t>)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directed</a:t>
            </a:r>
            <a:r>
              <a:rPr lang="fr-FR" dirty="0"/>
              <a:t> </a:t>
            </a:r>
            <a:r>
              <a:rPr lang="fr-FR" dirty="0" err="1"/>
              <a:t>trees</a:t>
            </a:r>
            <a:r>
              <a:rPr lang="fr-FR" dirty="0"/>
              <a:t> and </a:t>
            </a:r>
            <a:r>
              <a:rPr lang="fr-FR" dirty="0" err="1"/>
              <a:t>any</a:t>
            </a:r>
            <a:r>
              <a:rPr lang="fr-FR" dirty="0"/>
              <a:t> sets of </a:t>
            </a:r>
            <a:r>
              <a:rPr lang="fr-FR" dirty="0" err="1"/>
              <a:t>requests</a:t>
            </a:r>
            <a:r>
              <a:rPr lang="fr-FR" dirty="0"/>
              <a:t> (</a:t>
            </a:r>
            <a:r>
              <a:rPr lang="fr-FR" dirty="0" err="1"/>
              <a:t>family</a:t>
            </a:r>
            <a:r>
              <a:rPr lang="fr-FR" dirty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digraphs</a:t>
            </a:r>
            <a:r>
              <a:rPr lang="fr-FR" dirty="0"/>
              <a:t>),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</a:t>
            </a:r>
            <a:r>
              <a:rPr lang="fr-FR" dirty="0" err="1"/>
              <a:t>that</a:t>
            </a:r>
            <a:endParaRPr lang="fr-FR" dirty="0"/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</a:rPr>
              <a:t>min </a:t>
            </a:r>
            <a:r>
              <a:rPr lang="fr-FR" dirty="0" err="1">
                <a:solidFill>
                  <a:srgbClr val="FF0000"/>
                </a:solidFill>
              </a:rPr>
              <a:t>wave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numb</a:t>
            </a:r>
            <a:r>
              <a:rPr lang="fr-FR" dirty="0">
                <a:solidFill>
                  <a:srgbClr val="FF0000"/>
                </a:solidFill>
              </a:rPr>
              <a:t> = min </a:t>
            </a:r>
            <a:r>
              <a:rPr lang="fr-FR" dirty="0" err="1">
                <a:solidFill>
                  <a:srgbClr val="FF0000"/>
                </a:solidFill>
              </a:rPr>
              <a:t>routing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load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result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generalized</a:t>
            </a:r>
            <a:r>
              <a:rPr lang="fr-FR" dirty="0"/>
              <a:t> to </a:t>
            </a:r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Directed</a:t>
            </a:r>
            <a:r>
              <a:rPr lang="fr-FR" dirty="0"/>
              <a:t> </a:t>
            </a:r>
            <a:r>
              <a:rPr lang="fr-FR" dirty="0" err="1" smtClean="0"/>
              <a:t>Acyclic</a:t>
            </a:r>
            <a:r>
              <a:rPr lang="fr-FR" dirty="0" smtClean="0"/>
              <a:t> Graphs </a:t>
            </a:r>
            <a:r>
              <a:rPr lang="fr-FR" dirty="0"/>
              <a:t>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027-D97D-3A4A-9653-A73FC73D8BB8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95638" y="6356350"/>
            <a:ext cx="2895600" cy="365125"/>
          </a:xfrm>
        </p:spPr>
        <p:txBody>
          <a:bodyPr/>
          <a:lstStyle/>
          <a:p>
            <a:r>
              <a:rPr lang="fr-FR" smtClean="0"/>
              <a:t>Disco Workshop - Valparaiso 2011</a:t>
            </a:r>
            <a:endParaRPr lang="en-US" dirty="0"/>
          </a:p>
        </p:txBody>
      </p:sp>
      <p:sp>
        <p:nvSpPr>
          <p:cNvPr id="7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F37E-064D-9847-AC12-6A404876655E}" type="slidenum">
              <a:rPr lang="en-US"/>
              <a:pPr/>
              <a:t>7</a:t>
            </a:fld>
            <a:endParaRPr lang="en-US"/>
          </a:p>
        </p:txBody>
      </p:sp>
      <p:sp>
        <p:nvSpPr>
          <p:cNvPr id="8888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A </a:t>
            </a:r>
            <a:r>
              <a:rPr lang="fr-FR" sz="3200" dirty="0" err="1">
                <a:solidFill>
                  <a:srgbClr val="0000FF"/>
                </a:solidFill>
              </a:rPr>
              <a:t>pathological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example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888837" name="Line 5"/>
          <p:cNvSpPr>
            <a:spLocks noChangeShapeType="1"/>
          </p:cNvSpPr>
          <p:nvPr/>
        </p:nvSpPr>
        <p:spPr bwMode="auto">
          <a:xfrm>
            <a:off x="1619250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38" name="Line 6"/>
          <p:cNvSpPr>
            <a:spLocks noChangeShapeType="1"/>
          </p:cNvSpPr>
          <p:nvPr/>
        </p:nvSpPr>
        <p:spPr bwMode="auto">
          <a:xfrm>
            <a:off x="1619250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39" name="Line 7"/>
          <p:cNvSpPr>
            <a:spLocks noChangeShapeType="1"/>
          </p:cNvSpPr>
          <p:nvPr/>
        </p:nvSpPr>
        <p:spPr bwMode="auto">
          <a:xfrm>
            <a:off x="2266950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0" name="Line 8"/>
          <p:cNvSpPr>
            <a:spLocks noChangeShapeType="1"/>
          </p:cNvSpPr>
          <p:nvPr/>
        </p:nvSpPr>
        <p:spPr bwMode="auto">
          <a:xfrm flipV="1">
            <a:off x="2266950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1" name="Line 9"/>
          <p:cNvSpPr>
            <a:spLocks noChangeShapeType="1"/>
          </p:cNvSpPr>
          <p:nvPr/>
        </p:nvSpPr>
        <p:spPr bwMode="auto">
          <a:xfrm>
            <a:off x="2266950" y="2349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2" name="Line 10"/>
          <p:cNvSpPr>
            <a:spLocks noChangeShapeType="1"/>
          </p:cNvSpPr>
          <p:nvPr/>
        </p:nvSpPr>
        <p:spPr bwMode="auto">
          <a:xfrm>
            <a:off x="1619250" y="32845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3" name="Line 11"/>
          <p:cNvSpPr>
            <a:spLocks noChangeShapeType="1"/>
          </p:cNvSpPr>
          <p:nvPr/>
        </p:nvSpPr>
        <p:spPr bwMode="auto">
          <a:xfrm>
            <a:off x="1619250" y="3859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4" name="Line 12"/>
          <p:cNvSpPr>
            <a:spLocks noChangeShapeType="1"/>
          </p:cNvSpPr>
          <p:nvPr/>
        </p:nvSpPr>
        <p:spPr bwMode="auto">
          <a:xfrm>
            <a:off x="2266950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5" name="Line 13"/>
          <p:cNvSpPr>
            <a:spLocks noChangeShapeType="1"/>
          </p:cNvSpPr>
          <p:nvPr/>
        </p:nvSpPr>
        <p:spPr bwMode="auto">
          <a:xfrm flipV="1">
            <a:off x="2266950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6" name="Line 14"/>
          <p:cNvSpPr>
            <a:spLocks noChangeShapeType="1"/>
          </p:cNvSpPr>
          <p:nvPr/>
        </p:nvSpPr>
        <p:spPr bwMode="auto">
          <a:xfrm>
            <a:off x="2266950" y="35004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7" name="Line 15"/>
          <p:cNvSpPr>
            <a:spLocks noChangeShapeType="1"/>
          </p:cNvSpPr>
          <p:nvPr/>
        </p:nvSpPr>
        <p:spPr bwMode="auto">
          <a:xfrm>
            <a:off x="2266950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8" name="Line 16"/>
          <p:cNvSpPr>
            <a:spLocks noChangeShapeType="1"/>
          </p:cNvSpPr>
          <p:nvPr/>
        </p:nvSpPr>
        <p:spPr bwMode="auto">
          <a:xfrm flipV="1">
            <a:off x="2266950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49" name="Line 17"/>
          <p:cNvSpPr>
            <a:spLocks noChangeShapeType="1"/>
          </p:cNvSpPr>
          <p:nvPr/>
        </p:nvSpPr>
        <p:spPr bwMode="auto">
          <a:xfrm>
            <a:off x="226695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0" name="Line 18"/>
          <p:cNvSpPr>
            <a:spLocks noChangeShapeType="1"/>
          </p:cNvSpPr>
          <p:nvPr/>
        </p:nvSpPr>
        <p:spPr bwMode="auto">
          <a:xfrm>
            <a:off x="2771775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1" name="Line 19"/>
          <p:cNvSpPr>
            <a:spLocks noChangeShapeType="1"/>
          </p:cNvSpPr>
          <p:nvPr/>
        </p:nvSpPr>
        <p:spPr bwMode="auto">
          <a:xfrm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2" name="Line 20"/>
          <p:cNvSpPr>
            <a:spLocks noChangeShapeType="1"/>
          </p:cNvSpPr>
          <p:nvPr/>
        </p:nvSpPr>
        <p:spPr bwMode="auto">
          <a:xfrm>
            <a:off x="3419475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3" name="Line 21"/>
          <p:cNvSpPr>
            <a:spLocks noChangeShapeType="1"/>
          </p:cNvSpPr>
          <p:nvPr/>
        </p:nvSpPr>
        <p:spPr bwMode="auto">
          <a:xfrm flipV="1">
            <a:off x="3419475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4" name="Line 22"/>
          <p:cNvSpPr>
            <a:spLocks noChangeShapeType="1"/>
          </p:cNvSpPr>
          <p:nvPr/>
        </p:nvSpPr>
        <p:spPr bwMode="auto">
          <a:xfrm>
            <a:off x="3419475" y="2349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5" name="Line 23"/>
          <p:cNvSpPr>
            <a:spLocks noChangeShapeType="1"/>
          </p:cNvSpPr>
          <p:nvPr/>
        </p:nvSpPr>
        <p:spPr bwMode="auto">
          <a:xfrm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6" name="Line 24"/>
          <p:cNvSpPr>
            <a:spLocks noChangeShapeType="1"/>
          </p:cNvSpPr>
          <p:nvPr/>
        </p:nvSpPr>
        <p:spPr bwMode="auto">
          <a:xfrm>
            <a:off x="2771775" y="3859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7" name="Line 25"/>
          <p:cNvSpPr>
            <a:spLocks noChangeShapeType="1"/>
          </p:cNvSpPr>
          <p:nvPr/>
        </p:nvSpPr>
        <p:spPr bwMode="auto">
          <a:xfrm flipV="1">
            <a:off x="3419475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8" name="Line 26"/>
          <p:cNvSpPr>
            <a:spLocks noChangeShapeType="1"/>
          </p:cNvSpPr>
          <p:nvPr/>
        </p:nvSpPr>
        <p:spPr bwMode="auto">
          <a:xfrm>
            <a:off x="3419475" y="35004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59" name="Line 27"/>
          <p:cNvSpPr>
            <a:spLocks noChangeShapeType="1"/>
          </p:cNvSpPr>
          <p:nvPr/>
        </p:nvSpPr>
        <p:spPr bwMode="auto">
          <a:xfrm>
            <a:off x="3419475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60" name="Line 28"/>
          <p:cNvSpPr>
            <a:spLocks noChangeShapeType="1"/>
          </p:cNvSpPr>
          <p:nvPr/>
        </p:nvSpPr>
        <p:spPr bwMode="auto">
          <a:xfrm flipV="1">
            <a:off x="3419475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61" name="Line 29"/>
          <p:cNvSpPr>
            <a:spLocks noChangeShapeType="1"/>
          </p:cNvSpPr>
          <p:nvPr/>
        </p:nvSpPr>
        <p:spPr bwMode="auto">
          <a:xfrm>
            <a:off x="3419475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68" name="Line 36"/>
          <p:cNvSpPr>
            <a:spLocks noChangeShapeType="1"/>
          </p:cNvSpPr>
          <p:nvPr/>
        </p:nvSpPr>
        <p:spPr bwMode="auto">
          <a:xfrm>
            <a:off x="3419475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69" name="Line 37"/>
          <p:cNvSpPr>
            <a:spLocks noChangeShapeType="1"/>
          </p:cNvSpPr>
          <p:nvPr/>
        </p:nvSpPr>
        <p:spPr bwMode="auto">
          <a:xfrm>
            <a:off x="3995738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0" name="Line 38"/>
          <p:cNvSpPr>
            <a:spLocks noChangeShapeType="1"/>
          </p:cNvSpPr>
          <p:nvPr/>
        </p:nvSpPr>
        <p:spPr bwMode="auto">
          <a:xfrm>
            <a:off x="399573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1" name="Line 39"/>
          <p:cNvSpPr>
            <a:spLocks noChangeShapeType="1"/>
          </p:cNvSpPr>
          <p:nvPr/>
        </p:nvSpPr>
        <p:spPr bwMode="auto">
          <a:xfrm>
            <a:off x="4643438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2" name="Line 40"/>
          <p:cNvSpPr>
            <a:spLocks noChangeShapeType="1"/>
          </p:cNvSpPr>
          <p:nvPr/>
        </p:nvSpPr>
        <p:spPr bwMode="auto">
          <a:xfrm flipV="1">
            <a:off x="4643438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3" name="Line 41"/>
          <p:cNvSpPr>
            <a:spLocks noChangeShapeType="1"/>
          </p:cNvSpPr>
          <p:nvPr/>
        </p:nvSpPr>
        <p:spPr bwMode="auto">
          <a:xfrm>
            <a:off x="4643438" y="23495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4" name="Line 42"/>
          <p:cNvSpPr>
            <a:spLocks noChangeShapeType="1"/>
          </p:cNvSpPr>
          <p:nvPr/>
        </p:nvSpPr>
        <p:spPr bwMode="auto">
          <a:xfrm>
            <a:off x="3995738" y="32845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5" name="Line 43"/>
          <p:cNvSpPr>
            <a:spLocks noChangeShapeType="1"/>
          </p:cNvSpPr>
          <p:nvPr/>
        </p:nvSpPr>
        <p:spPr bwMode="auto">
          <a:xfrm>
            <a:off x="3995738" y="3859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6" name="Line 44"/>
          <p:cNvSpPr>
            <a:spLocks noChangeShapeType="1"/>
          </p:cNvSpPr>
          <p:nvPr/>
        </p:nvSpPr>
        <p:spPr bwMode="auto">
          <a:xfrm flipV="1">
            <a:off x="4643438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7" name="Line 45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8" name="Line 46"/>
          <p:cNvSpPr>
            <a:spLocks noChangeShapeType="1"/>
          </p:cNvSpPr>
          <p:nvPr/>
        </p:nvSpPr>
        <p:spPr bwMode="auto">
          <a:xfrm>
            <a:off x="4643438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79" name="Line 47"/>
          <p:cNvSpPr>
            <a:spLocks noChangeShapeType="1"/>
          </p:cNvSpPr>
          <p:nvPr/>
        </p:nvSpPr>
        <p:spPr bwMode="auto">
          <a:xfrm flipV="1">
            <a:off x="4643438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80" name="Line 48"/>
          <p:cNvSpPr>
            <a:spLocks noChangeShapeType="1"/>
          </p:cNvSpPr>
          <p:nvPr/>
        </p:nv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87" name="Line 55"/>
          <p:cNvSpPr>
            <a:spLocks noChangeShapeType="1"/>
          </p:cNvSpPr>
          <p:nvPr/>
        </p:nvSpPr>
        <p:spPr bwMode="auto">
          <a:xfrm>
            <a:off x="4643438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88" name="Line 56"/>
          <p:cNvSpPr>
            <a:spLocks noChangeShapeType="1"/>
          </p:cNvSpPr>
          <p:nvPr/>
        </p:nvSpPr>
        <p:spPr bwMode="auto">
          <a:xfrm>
            <a:off x="5219700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89" name="Line 57"/>
          <p:cNvSpPr>
            <a:spLocks noChangeShapeType="1"/>
          </p:cNvSpPr>
          <p:nvPr/>
        </p:nvSpPr>
        <p:spPr bwMode="auto">
          <a:xfrm>
            <a:off x="5219700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93" name="Line 61"/>
          <p:cNvSpPr>
            <a:spLocks noChangeShapeType="1"/>
          </p:cNvSpPr>
          <p:nvPr/>
        </p:nvSpPr>
        <p:spPr bwMode="auto">
          <a:xfrm>
            <a:off x="5219700" y="32845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894" name="Line 62"/>
          <p:cNvSpPr>
            <a:spLocks noChangeShapeType="1"/>
          </p:cNvSpPr>
          <p:nvPr/>
        </p:nvSpPr>
        <p:spPr bwMode="auto">
          <a:xfrm>
            <a:off x="5219700" y="3859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07" name="Text Box 75"/>
          <p:cNvSpPr txBox="1">
            <a:spLocks noChangeArrowheads="1"/>
          </p:cNvSpPr>
          <p:nvPr/>
        </p:nvSpPr>
        <p:spPr bwMode="auto">
          <a:xfrm>
            <a:off x="1187450" y="1989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888908" name="Text Box 76"/>
          <p:cNvSpPr txBox="1">
            <a:spLocks noChangeArrowheads="1"/>
          </p:cNvSpPr>
          <p:nvPr/>
        </p:nvSpPr>
        <p:spPr bwMode="auto">
          <a:xfrm>
            <a:off x="1208088" y="2544763"/>
            <a:ext cx="41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888910" name="Text Box 78"/>
          <p:cNvSpPr txBox="1">
            <a:spLocks noChangeArrowheads="1"/>
          </p:cNvSpPr>
          <p:nvPr/>
        </p:nvSpPr>
        <p:spPr bwMode="auto">
          <a:xfrm>
            <a:off x="1166813" y="3089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888911" name="Text Box 79"/>
          <p:cNvSpPr txBox="1">
            <a:spLocks noChangeArrowheads="1"/>
          </p:cNvSpPr>
          <p:nvPr/>
        </p:nvSpPr>
        <p:spPr bwMode="auto">
          <a:xfrm>
            <a:off x="1187450" y="3644900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S4</a:t>
            </a:r>
          </a:p>
        </p:txBody>
      </p:sp>
      <p:sp>
        <p:nvSpPr>
          <p:cNvPr id="888912" name="Text Box 80"/>
          <p:cNvSpPr txBox="1">
            <a:spLocks noChangeArrowheads="1"/>
          </p:cNvSpPr>
          <p:nvPr/>
        </p:nvSpPr>
        <p:spPr bwMode="auto">
          <a:xfrm>
            <a:off x="5867400" y="1989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888913" name="Text Box 81"/>
          <p:cNvSpPr txBox="1">
            <a:spLocks noChangeArrowheads="1"/>
          </p:cNvSpPr>
          <p:nvPr/>
        </p:nvSpPr>
        <p:spPr bwMode="auto">
          <a:xfrm>
            <a:off x="5888038" y="2544763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T3</a:t>
            </a:r>
          </a:p>
        </p:txBody>
      </p:sp>
      <p:sp>
        <p:nvSpPr>
          <p:cNvPr id="888914" name="Text Box 82"/>
          <p:cNvSpPr txBox="1">
            <a:spLocks noChangeArrowheads="1"/>
          </p:cNvSpPr>
          <p:nvPr/>
        </p:nvSpPr>
        <p:spPr bwMode="auto">
          <a:xfrm>
            <a:off x="5846763" y="3089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888915" name="Text Box 83"/>
          <p:cNvSpPr txBox="1">
            <a:spLocks noChangeArrowheads="1"/>
          </p:cNvSpPr>
          <p:nvPr/>
        </p:nvSpPr>
        <p:spPr bwMode="auto">
          <a:xfrm>
            <a:off x="5867400" y="36449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888917" name="Text Box 85"/>
          <p:cNvSpPr txBox="1">
            <a:spLocks noChangeArrowheads="1"/>
          </p:cNvSpPr>
          <p:nvPr/>
        </p:nvSpPr>
        <p:spPr bwMode="auto">
          <a:xfrm>
            <a:off x="1116013" y="48895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8918" name="Text Box 86"/>
          <p:cNvSpPr txBox="1">
            <a:spLocks noChangeArrowheads="1"/>
          </p:cNvSpPr>
          <p:nvPr/>
        </p:nvSpPr>
        <p:spPr bwMode="auto">
          <a:xfrm>
            <a:off x="539750" y="4437063"/>
            <a:ext cx="7869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 dirty="0" err="1"/>
              <a:t>Requests</a:t>
            </a:r>
            <a:r>
              <a:rPr lang="fr-FR" sz="2400" dirty="0"/>
              <a:t> : (S1,T1), (S2,T2), (S3,T3), (S4,T4)</a:t>
            </a:r>
          </a:p>
          <a:p>
            <a:r>
              <a:rPr lang="fr-FR" sz="2400" dirty="0">
                <a:solidFill>
                  <a:srgbClr val="FF0000"/>
                </a:solidFill>
              </a:rPr>
              <a:t>Minimum </a:t>
            </a:r>
            <a:r>
              <a:rPr lang="fr-FR" sz="2400" dirty="0" err="1">
                <a:solidFill>
                  <a:srgbClr val="FF0000"/>
                </a:solidFill>
              </a:rPr>
              <a:t>load</a:t>
            </a:r>
            <a:r>
              <a:rPr lang="fr-FR" sz="2400" dirty="0" smtClean="0">
                <a:solidFill>
                  <a:srgbClr val="FF0000"/>
                </a:solidFill>
              </a:rPr>
              <a:t> = 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 :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path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cross </a:t>
            </a:r>
            <a:r>
              <a:rPr lang="fr-FR" sz="2400" dirty="0" err="1"/>
              <a:t>at</a:t>
            </a:r>
            <a:r>
              <a:rPr lang="fr-FR" sz="2400" dirty="0"/>
              <a:t> least </a:t>
            </a:r>
            <a:r>
              <a:rPr lang="fr-FR" sz="2400" dirty="0" err="1"/>
              <a:t>another</a:t>
            </a:r>
            <a:r>
              <a:rPr lang="fr-FR" sz="2400" dirty="0"/>
              <a:t> one</a:t>
            </a:r>
          </a:p>
          <a:p>
            <a:r>
              <a:rPr lang="fr-FR" sz="2400" dirty="0">
                <a:solidFill>
                  <a:srgbClr val="FF0000"/>
                </a:solidFill>
              </a:rPr>
              <a:t>Minimum </a:t>
            </a:r>
            <a:r>
              <a:rPr lang="fr-FR" sz="2400" dirty="0" err="1">
                <a:solidFill>
                  <a:srgbClr val="FF0000"/>
                </a:solidFill>
              </a:rPr>
              <a:t>number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wavelengths</a:t>
            </a:r>
            <a:r>
              <a:rPr lang="fr-FR" sz="2400" dirty="0" smtClean="0">
                <a:solidFill>
                  <a:srgbClr val="FF0000"/>
                </a:solidFill>
              </a:rPr>
              <a:t> = </a:t>
            </a:r>
            <a:r>
              <a:rPr lang="fr-FR" sz="2400" dirty="0">
                <a:solidFill>
                  <a:srgbClr val="FF0000"/>
                </a:solidFill>
              </a:rPr>
              <a:t>4</a:t>
            </a:r>
            <a:r>
              <a:rPr lang="fr-FR" sz="2400" dirty="0"/>
              <a:t> :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path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endParaRPr lang="fr-FR" sz="2400" dirty="0"/>
          </a:p>
          <a:p>
            <a:r>
              <a:rPr lang="fr-FR" sz="2400" dirty="0"/>
              <a:t>cross all the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paths</a:t>
            </a:r>
            <a:r>
              <a:rPr lang="fr-FR" sz="2400" dirty="0"/>
              <a:t>.</a:t>
            </a:r>
          </a:p>
        </p:txBody>
      </p:sp>
      <p:sp>
        <p:nvSpPr>
          <p:cNvPr id="888919" name="Line 87"/>
          <p:cNvSpPr>
            <a:spLocks noChangeShapeType="1"/>
          </p:cNvSpPr>
          <p:nvPr/>
        </p:nvSpPr>
        <p:spPr bwMode="auto">
          <a:xfrm flipV="1">
            <a:off x="2771775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0" name="Line 88"/>
          <p:cNvSpPr>
            <a:spLocks noChangeShapeType="1"/>
          </p:cNvSpPr>
          <p:nvPr/>
        </p:nvSpPr>
        <p:spPr bwMode="auto">
          <a:xfrm>
            <a:off x="2771775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1" name="Line 89"/>
          <p:cNvSpPr>
            <a:spLocks noChangeShapeType="1"/>
          </p:cNvSpPr>
          <p:nvPr/>
        </p:nvSpPr>
        <p:spPr bwMode="auto">
          <a:xfrm flipV="1">
            <a:off x="2771775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2" name="Line 90"/>
          <p:cNvSpPr>
            <a:spLocks noChangeShapeType="1"/>
          </p:cNvSpPr>
          <p:nvPr/>
        </p:nvSpPr>
        <p:spPr bwMode="auto">
          <a:xfrm>
            <a:off x="2771775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3" name="Line 91"/>
          <p:cNvSpPr>
            <a:spLocks noChangeShapeType="1"/>
          </p:cNvSpPr>
          <p:nvPr/>
        </p:nvSpPr>
        <p:spPr bwMode="auto">
          <a:xfrm flipV="1"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4" name="Line 92"/>
          <p:cNvSpPr>
            <a:spLocks noChangeShapeType="1"/>
          </p:cNvSpPr>
          <p:nvPr/>
        </p:nvSpPr>
        <p:spPr bwMode="auto">
          <a:xfrm>
            <a:off x="2771775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5" name="Line 93"/>
          <p:cNvSpPr>
            <a:spLocks noChangeShapeType="1"/>
          </p:cNvSpPr>
          <p:nvPr/>
        </p:nvSpPr>
        <p:spPr bwMode="auto">
          <a:xfrm flipV="1">
            <a:off x="3995738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6" name="Line 94"/>
          <p:cNvSpPr>
            <a:spLocks noChangeShapeType="1"/>
          </p:cNvSpPr>
          <p:nvPr/>
        </p:nvSpPr>
        <p:spPr bwMode="auto">
          <a:xfrm>
            <a:off x="3995738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7" name="Line 95"/>
          <p:cNvSpPr>
            <a:spLocks noChangeShapeType="1"/>
          </p:cNvSpPr>
          <p:nvPr/>
        </p:nvSpPr>
        <p:spPr bwMode="auto">
          <a:xfrm flipV="1">
            <a:off x="3995738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8" name="Line 96"/>
          <p:cNvSpPr>
            <a:spLocks noChangeShapeType="1"/>
          </p:cNvSpPr>
          <p:nvPr/>
        </p:nvSpPr>
        <p:spPr bwMode="auto">
          <a:xfrm>
            <a:off x="3995738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29" name="Line 97"/>
          <p:cNvSpPr>
            <a:spLocks noChangeShapeType="1"/>
          </p:cNvSpPr>
          <p:nvPr/>
        </p:nvSpPr>
        <p:spPr bwMode="auto">
          <a:xfrm flipV="1">
            <a:off x="3995738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0" name="Line 98"/>
          <p:cNvSpPr>
            <a:spLocks noChangeShapeType="1"/>
          </p:cNvSpPr>
          <p:nvPr/>
        </p:nvSpPr>
        <p:spPr bwMode="auto">
          <a:xfrm>
            <a:off x="3995738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1" name="Line 99"/>
          <p:cNvSpPr>
            <a:spLocks noChangeShapeType="1"/>
          </p:cNvSpPr>
          <p:nvPr/>
        </p:nvSpPr>
        <p:spPr bwMode="auto">
          <a:xfrm flipV="1">
            <a:off x="5219700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2" name="Line 100"/>
          <p:cNvSpPr>
            <a:spLocks noChangeShapeType="1"/>
          </p:cNvSpPr>
          <p:nvPr/>
        </p:nvSpPr>
        <p:spPr bwMode="auto">
          <a:xfrm>
            <a:off x="5219700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3" name="Line 101"/>
          <p:cNvSpPr>
            <a:spLocks noChangeShapeType="1"/>
          </p:cNvSpPr>
          <p:nvPr/>
        </p:nvSpPr>
        <p:spPr bwMode="auto">
          <a:xfrm flipV="1">
            <a:off x="5219700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4" name="Line 102"/>
          <p:cNvSpPr>
            <a:spLocks noChangeShapeType="1"/>
          </p:cNvSpPr>
          <p:nvPr/>
        </p:nvSpPr>
        <p:spPr bwMode="auto">
          <a:xfrm>
            <a:off x="5219700" y="2924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5" name="Line 103"/>
          <p:cNvSpPr>
            <a:spLocks noChangeShapeType="1"/>
          </p:cNvSpPr>
          <p:nvPr/>
        </p:nvSpPr>
        <p:spPr bwMode="auto">
          <a:xfrm flipV="1">
            <a:off x="5219700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8936" name="Line 104"/>
          <p:cNvSpPr>
            <a:spLocks noChangeShapeType="1"/>
          </p:cNvSpPr>
          <p:nvPr/>
        </p:nvSpPr>
        <p:spPr bwMode="auto">
          <a:xfrm>
            <a:off x="5219700" y="35004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Espace réservé de la date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 dirty="0"/>
          </a:p>
        </p:txBody>
      </p:sp>
      <p:sp>
        <p:nvSpPr>
          <p:cNvPr id="7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4A36-DE0D-384B-875A-A08AEB468F5A}" type="slidenum">
              <a:rPr lang="en-US"/>
              <a:pPr/>
              <a:t>8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A </a:t>
            </a:r>
            <a:r>
              <a:rPr lang="fr-FR" sz="3200" dirty="0" err="1">
                <a:solidFill>
                  <a:srgbClr val="0000FF"/>
                </a:solidFill>
              </a:rPr>
              <a:t>pathological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example</a:t>
            </a:r>
            <a:endParaRPr lang="fr-FR" dirty="0"/>
          </a:p>
        </p:txBody>
      </p:sp>
      <p:sp>
        <p:nvSpPr>
          <p:cNvPr id="901123" name="Line 3"/>
          <p:cNvSpPr>
            <a:spLocks noChangeShapeType="1"/>
          </p:cNvSpPr>
          <p:nvPr/>
        </p:nvSpPr>
        <p:spPr bwMode="auto">
          <a:xfrm>
            <a:off x="1619250" y="21336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4" name="Line 4"/>
          <p:cNvSpPr>
            <a:spLocks noChangeShapeType="1"/>
          </p:cNvSpPr>
          <p:nvPr/>
        </p:nvSpPr>
        <p:spPr bwMode="auto">
          <a:xfrm>
            <a:off x="1619250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5" name="Line 5"/>
          <p:cNvSpPr>
            <a:spLocks noChangeShapeType="1"/>
          </p:cNvSpPr>
          <p:nvPr/>
        </p:nvSpPr>
        <p:spPr bwMode="auto">
          <a:xfrm>
            <a:off x="22669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6" name="Line 6"/>
          <p:cNvSpPr>
            <a:spLocks noChangeShapeType="1"/>
          </p:cNvSpPr>
          <p:nvPr/>
        </p:nvSpPr>
        <p:spPr bwMode="auto">
          <a:xfrm flipV="1">
            <a:off x="226695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7" name="Line 7"/>
          <p:cNvSpPr>
            <a:spLocks noChangeShapeType="1"/>
          </p:cNvSpPr>
          <p:nvPr/>
        </p:nvSpPr>
        <p:spPr bwMode="auto">
          <a:xfrm>
            <a:off x="2266950" y="2349500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8" name="Line 8"/>
          <p:cNvSpPr>
            <a:spLocks noChangeShapeType="1"/>
          </p:cNvSpPr>
          <p:nvPr/>
        </p:nvSpPr>
        <p:spPr bwMode="auto">
          <a:xfrm>
            <a:off x="1619250" y="3284538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29" name="Line 9"/>
          <p:cNvSpPr>
            <a:spLocks noChangeShapeType="1"/>
          </p:cNvSpPr>
          <p:nvPr/>
        </p:nvSpPr>
        <p:spPr bwMode="auto">
          <a:xfrm>
            <a:off x="1619250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66950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1" name="Line 11"/>
          <p:cNvSpPr>
            <a:spLocks noChangeShapeType="1"/>
          </p:cNvSpPr>
          <p:nvPr/>
        </p:nvSpPr>
        <p:spPr bwMode="auto">
          <a:xfrm flipV="1">
            <a:off x="2266950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>
            <a:off x="2266950" y="3500438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2266950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 flipV="1">
            <a:off x="226695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>
            <a:off x="2266950" y="2924175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6" name="Line 16"/>
          <p:cNvSpPr>
            <a:spLocks noChangeShapeType="1"/>
          </p:cNvSpPr>
          <p:nvPr/>
        </p:nvSpPr>
        <p:spPr bwMode="auto">
          <a:xfrm>
            <a:off x="2771775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7" name="Line 17"/>
          <p:cNvSpPr>
            <a:spLocks noChangeShapeType="1"/>
          </p:cNvSpPr>
          <p:nvPr/>
        </p:nvSpPr>
        <p:spPr bwMode="auto">
          <a:xfrm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>
            <a:off x="34194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39" name="Line 19"/>
          <p:cNvSpPr>
            <a:spLocks noChangeShapeType="1"/>
          </p:cNvSpPr>
          <p:nvPr/>
        </p:nvSpPr>
        <p:spPr bwMode="auto">
          <a:xfrm flipV="1">
            <a:off x="3419475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0" name="Line 20"/>
          <p:cNvSpPr>
            <a:spLocks noChangeShapeType="1"/>
          </p:cNvSpPr>
          <p:nvPr/>
        </p:nvSpPr>
        <p:spPr bwMode="auto">
          <a:xfrm>
            <a:off x="3419475" y="2349500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1" name="Line 21"/>
          <p:cNvSpPr>
            <a:spLocks noChangeShapeType="1"/>
          </p:cNvSpPr>
          <p:nvPr/>
        </p:nvSpPr>
        <p:spPr bwMode="auto">
          <a:xfrm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2" name="Line 22"/>
          <p:cNvSpPr>
            <a:spLocks noChangeShapeType="1"/>
          </p:cNvSpPr>
          <p:nvPr/>
        </p:nvSpPr>
        <p:spPr bwMode="auto">
          <a:xfrm>
            <a:off x="2771775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3" name="Line 23"/>
          <p:cNvSpPr>
            <a:spLocks noChangeShapeType="1"/>
          </p:cNvSpPr>
          <p:nvPr/>
        </p:nvSpPr>
        <p:spPr bwMode="auto">
          <a:xfrm flipV="1">
            <a:off x="3419475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4" name="Line 24"/>
          <p:cNvSpPr>
            <a:spLocks noChangeShapeType="1"/>
          </p:cNvSpPr>
          <p:nvPr/>
        </p:nvSpPr>
        <p:spPr bwMode="auto">
          <a:xfrm>
            <a:off x="3419475" y="3500438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5" name="Line 25"/>
          <p:cNvSpPr>
            <a:spLocks noChangeShapeType="1"/>
          </p:cNvSpPr>
          <p:nvPr/>
        </p:nvSpPr>
        <p:spPr bwMode="auto">
          <a:xfrm>
            <a:off x="3419475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6" name="Line 26"/>
          <p:cNvSpPr>
            <a:spLocks noChangeShapeType="1"/>
          </p:cNvSpPr>
          <p:nvPr/>
        </p:nvSpPr>
        <p:spPr bwMode="auto">
          <a:xfrm flipV="1">
            <a:off x="3419475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7" name="Line 27"/>
          <p:cNvSpPr>
            <a:spLocks noChangeShapeType="1"/>
          </p:cNvSpPr>
          <p:nvPr/>
        </p:nvSpPr>
        <p:spPr bwMode="auto">
          <a:xfrm>
            <a:off x="3419475" y="292417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8" name="Line 28"/>
          <p:cNvSpPr>
            <a:spLocks noChangeShapeType="1"/>
          </p:cNvSpPr>
          <p:nvPr/>
        </p:nvSpPr>
        <p:spPr bwMode="auto">
          <a:xfrm>
            <a:off x="3419475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49" name="Line 29"/>
          <p:cNvSpPr>
            <a:spLocks noChangeShapeType="1"/>
          </p:cNvSpPr>
          <p:nvPr/>
        </p:nvSpPr>
        <p:spPr bwMode="auto">
          <a:xfrm>
            <a:off x="3995738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0" name="Line 30"/>
          <p:cNvSpPr>
            <a:spLocks noChangeShapeType="1"/>
          </p:cNvSpPr>
          <p:nvPr/>
        </p:nvSpPr>
        <p:spPr bwMode="auto">
          <a:xfrm>
            <a:off x="3995738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1" name="Line 31"/>
          <p:cNvSpPr>
            <a:spLocks noChangeShapeType="1"/>
          </p:cNvSpPr>
          <p:nvPr/>
        </p:nvSpPr>
        <p:spPr bwMode="auto">
          <a:xfrm>
            <a:off x="46434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2" name="Line 32"/>
          <p:cNvSpPr>
            <a:spLocks noChangeShapeType="1"/>
          </p:cNvSpPr>
          <p:nvPr/>
        </p:nvSpPr>
        <p:spPr bwMode="auto">
          <a:xfrm flipV="1">
            <a:off x="46434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3" name="Line 33"/>
          <p:cNvSpPr>
            <a:spLocks noChangeShapeType="1"/>
          </p:cNvSpPr>
          <p:nvPr/>
        </p:nvSpPr>
        <p:spPr bwMode="auto">
          <a:xfrm>
            <a:off x="4643438" y="2349500"/>
            <a:ext cx="576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4" name="Line 34"/>
          <p:cNvSpPr>
            <a:spLocks noChangeShapeType="1"/>
          </p:cNvSpPr>
          <p:nvPr/>
        </p:nvSpPr>
        <p:spPr bwMode="auto">
          <a:xfrm>
            <a:off x="3995738" y="3284538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5" name="Line 35"/>
          <p:cNvSpPr>
            <a:spLocks noChangeShapeType="1"/>
          </p:cNvSpPr>
          <p:nvPr/>
        </p:nvSpPr>
        <p:spPr bwMode="auto">
          <a:xfrm>
            <a:off x="3995738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6" name="Line 36"/>
          <p:cNvSpPr>
            <a:spLocks noChangeShapeType="1"/>
          </p:cNvSpPr>
          <p:nvPr/>
        </p:nvSpPr>
        <p:spPr bwMode="auto">
          <a:xfrm flipV="1">
            <a:off x="4643438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7" name="Line 37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8" name="Line 38"/>
          <p:cNvSpPr>
            <a:spLocks noChangeShapeType="1"/>
          </p:cNvSpPr>
          <p:nvPr/>
        </p:nvSpPr>
        <p:spPr bwMode="auto">
          <a:xfrm>
            <a:off x="46434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59" name="Line 39"/>
          <p:cNvSpPr>
            <a:spLocks noChangeShapeType="1"/>
          </p:cNvSpPr>
          <p:nvPr/>
        </p:nvSpPr>
        <p:spPr bwMode="auto">
          <a:xfrm flipV="1">
            <a:off x="4643438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0" name="Line 40"/>
          <p:cNvSpPr>
            <a:spLocks noChangeShapeType="1"/>
          </p:cNvSpPr>
          <p:nvPr/>
        </p:nv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1" name="Line 41"/>
          <p:cNvSpPr>
            <a:spLocks noChangeShapeType="1"/>
          </p:cNvSpPr>
          <p:nvPr/>
        </p:nvSpPr>
        <p:spPr bwMode="auto">
          <a:xfrm>
            <a:off x="4643438" y="32845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2" name="Line 42"/>
          <p:cNvSpPr>
            <a:spLocks noChangeShapeType="1"/>
          </p:cNvSpPr>
          <p:nvPr/>
        </p:nvSpPr>
        <p:spPr bwMode="auto">
          <a:xfrm>
            <a:off x="5219700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3" name="Line 43"/>
          <p:cNvSpPr>
            <a:spLocks noChangeShapeType="1"/>
          </p:cNvSpPr>
          <p:nvPr/>
        </p:nvSpPr>
        <p:spPr bwMode="auto">
          <a:xfrm>
            <a:off x="5219700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4" name="Line 44"/>
          <p:cNvSpPr>
            <a:spLocks noChangeShapeType="1"/>
          </p:cNvSpPr>
          <p:nvPr/>
        </p:nvSpPr>
        <p:spPr bwMode="auto">
          <a:xfrm>
            <a:off x="5219700" y="3284538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5" name="Line 45"/>
          <p:cNvSpPr>
            <a:spLocks noChangeShapeType="1"/>
          </p:cNvSpPr>
          <p:nvPr/>
        </p:nvSpPr>
        <p:spPr bwMode="auto">
          <a:xfrm>
            <a:off x="5219700" y="385921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66" name="Text Box 46"/>
          <p:cNvSpPr txBox="1">
            <a:spLocks noChangeArrowheads="1"/>
          </p:cNvSpPr>
          <p:nvPr/>
        </p:nvSpPr>
        <p:spPr bwMode="auto">
          <a:xfrm>
            <a:off x="1187450" y="1989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901167" name="Text Box 47"/>
          <p:cNvSpPr txBox="1">
            <a:spLocks noChangeArrowheads="1"/>
          </p:cNvSpPr>
          <p:nvPr/>
        </p:nvSpPr>
        <p:spPr bwMode="auto">
          <a:xfrm>
            <a:off x="1208088" y="2544763"/>
            <a:ext cx="41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901168" name="Text Box 48"/>
          <p:cNvSpPr txBox="1">
            <a:spLocks noChangeArrowheads="1"/>
          </p:cNvSpPr>
          <p:nvPr/>
        </p:nvSpPr>
        <p:spPr bwMode="auto">
          <a:xfrm>
            <a:off x="1166813" y="3089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901169" name="Text Box 49"/>
          <p:cNvSpPr txBox="1">
            <a:spLocks noChangeArrowheads="1"/>
          </p:cNvSpPr>
          <p:nvPr/>
        </p:nvSpPr>
        <p:spPr bwMode="auto">
          <a:xfrm>
            <a:off x="1187450" y="3644900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S4</a:t>
            </a:r>
          </a:p>
        </p:txBody>
      </p:sp>
      <p:sp>
        <p:nvSpPr>
          <p:cNvPr id="901170" name="Text Box 50"/>
          <p:cNvSpPr txBox="1">
            <a:spLocks noChangeArrowheads="1"/>
          </p:cNvSpPr>
          <p:nvPr/>
        </p:nvSpPr>
        <p:spPr bwMode="auto">
          <a:xfrm>
            <a:off x="5867400" y="1989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901171" name="Text Box 51"/>
          <p:cNvSpPr txBox="1">
            <a:spLocks noChangeArrowheads="1"/>
          </p:cNvSpPr>
          <p:nvPr/>
        </p:nvSpPr>
        <p:spPr bwMode="auto">
          <a:xfrm>
            <a:off x="5888038" y="2544763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T3</a:t>
            </a:r>
          </a:p>
        </p:txBody>
      </p:sp>
      <p:sp>
        <p:nvSpPr>
          <p:cNvPr id="901172" name="Text Box 52"/>
          <p:cNvSpPr txBox="1">
            <a:spLocks noChangeArrowheads="1"/>
          </p:cNvSpPr>
          <p:nvPr/>
        </p:nvSpPr>
        <p:spPr bwMode="auto">
          <a:xfrm>
            <a:off x="5846763" y="3089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901173" name="Text Box 53"/>
          <p:cNvSpPr txBox="1">
            <a:spLocks noChangeArrowheads="1"/>
          </p:cNvSpPr>
          <p:nvPr/>
        </p:nvSpPr>
        <p:spPr bwMode="auto">
          <a:xfrm>
            <a:off x="5867400" y="36449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901174" name="Text Box 54"/>
          <p:cNvSpPr txBox="1">
            <a:spLocks noChangeArrowheads="1"/>
          </p:cNvSpPr>
          <p:nvPr/>
        </p:nvSpPr>
        <p:spPr bwMode="auto">
          <a:xfrm>
            <a:off x="1116013" y="48895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75" name="Text Box 55"/>
          <p:cNvSpPr txBox="1">
            <a:spLocks noChangeArrowheads="1"/>
          </p:cNvSpPr>
          <p:nvPr/>
        </p:nvSpPr>
        <p:spPr bwMode="auto">
          <a:xfrm>
            <a:off x="539750" y="4437063"/>
            <a:ext cx="629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/>
              <a:t>Requests : (S1,T1), (S2,T2), (S3,T3), (S4,T4)</a:t>
            </a:r>
          </a:p>
          <a:p>
            <a:endParaRPr lang="fr-FR" sz="2400"/>
          </a:p>
        </p:txBody>
      </p:sp>
      <p:sp>
        <p:nvSpPr>
          <p:cNvPr id="901176" name="Line 56"/>
          <p:cNvSpPr>
            <a:spLocks noChangeShapeType="1"/>
          </p:cNvSpPr>
          <p:nvPr/>
        </p:nvSpPr>
        <p:spPr bwMode="auto">
          <a:xfrm flipV="1">
            <a:off x="27717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77" name="Line 57"/>
          <p:cNvSpPr>
            <a:spLocks noChangeShapeType="1"/>
          </p:cNvSpPr>
          <p:nvPr/>
        </p:nvSpPr>
        <p:spPr bwMode="auto">
          <a:xfrm>
            <a:off x="2771775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78" name="Line 58"/>
          <p:cNvSpPr>
            <a:spLocks noChangeShapeType="1"/>
          </p:cNvSpPr>
          <p:nvPr/>
        </p:nvSpPr>
        <p:spPr bwMode="auto">
          <a:xfrm flipV="1">
            <a:off x="2771775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79" name="Line 59"/>
          <p:cNvSpPr>
            <a:spLocks noChangeShapeType="1"/>
          </p:cNvSpPr>
          <p:nvPr/>
        </p:nvSpPr>
        <p:spPr bwMode="auto">
          <a:xfrm>
            <a:off x="2771775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0" name="Line 60"/>
          <p:cNvSpPr>
            <a:spLocks noChangeShapeType="1"/>
          </p:cNvSpPr>
          <p:nvPr/>
        </p:nvSpPr>
        <p:spPr bwMode="auto">
          <a:xfrm flipV="1"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1" name="Line 61"/>
          <p:cNvSpPr>
            <a:spLocks noChangeShapeType="1"/>
          </p:cNvSpPr>
          <p:nvPr/>
        </p:nvSpPr>
        <p:spPr bwMode="auto">
          <a:xfrm>
            <a:off x="2771775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2" name="Line 62"/>
          <p:cNvSpPr>
            <a:spLocks noChangeShapeType="1"/>
          </p:cNvSpPr>
          <p:nvPr/>
        </p:nvSpPr>
        <p:spPr bwMode="auto">
          <a:xfrm flipV="1">
            <a:off x="39957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3" name="Line 63"/>
          <p:cNvSpPr>
            <a:spLocks noChangeShapeType="1"/>
          </p:cNvSpPr>
          <p:nvPr/>
        </p:nvSpPr>
        <p:spPr bwMode="auto">
          <a:xfrm>
            <a:off x="39957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4" name="Line 64"/>
          <p:cNvSpPr>
            <a:spLocks noChangeShapeType="1"/>
          </p:cNvSpPr>
          <p:nvPr/>
        </p:nvSpPr>
        <p:spPr bwMode="auto">
          <a:xfrm flipV="1">
            <a:off x="39957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5" name="Line 65"/>
          <p:cNvSpPr>
            <a:spLocks noChangeShapeType="1"/>
          </p:cNvSpPr>
          <p:nvPr/>
        </p:nvSpPr>
        <p:spPr bwMode="auto">
          <a:xfrm>
            <a:off x="3995738" y="2924175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6" name="Line 66"/>
          <p:cNvSpPr>
            <a:spLocks noChangeShapeType="1"/>
          </p:cNvSpPr>
          <p:nvPr/>
        </p:nvSpPr>
        <p:spPr bwMode="auto">
          <a:xfrm flipV="1">
            <a:off x="3995738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7" name="Line 67"/>
          <p:cNvSpPr>
            <a:spLocks noChangeShapeType="1"/>
          </p:cNvSpPr>
          <p:nvPr/>
        </p:nvSpPr>
        <p:spPr bwMode="auto">
          <a:xfrm>
            <a:off x="3995738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8" name="Line 68"/>
          <p:cNvSpPr>
            <a:spLocks noChangeShapeType="1"/>
          </p:cNvSpPr>
          <p:nvPr/>
        </p:nvSpPr>
        <p:spPr bwMode="auto">
          <a:xfrm flipV="1">
            <a:off x="5219700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89" name="Line 69"/>
          <p:cNvSpPr>
            <a:spLocks noChangeShapeType="1"/>
          </p:cNvSpPr>
          <p:nvPr/>
        </p:nvSpPr>
        <p:spPr bwMode="auto">
          <a:xfrm>
            <a:off x="521970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90" name="Line 70"/>
          <p:cNvSpPr>
            <a:spLocks noChangeShapeType="1"/>
          </p:cNvSpPr>
          <p:nvPr/>
        </p:nvSpPr>
        <p:spPr bwMode="auto">
          <a:xfrm flipV="1">
            <a:off x="5219700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91" name="Line 71"/>
          <p:cNvSpPr>
            <a:spLocks noChangeShapeType="1"/>
          </p:cNvSpPr>
          <p:nvPr/>
        </p:nvSpPr>
        <p:spPr bwMode="auto">
          <a:xfrm>
            <a:off x="521970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92" name="Line 72"/>
          <p:cNvSpPr>
            <a:spLocks noChangeShapeType="1"/>
          </p:cNvSpPr>
          <p:nvPr/>
        </p:nvSpPr>
        <p:spPr bwMode="auto">
          <a:xfrm flipV="1">
            <a:off x="5219700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1193" name="Line 73"/>
          <p:cNvSpPr>
            <a:spLocks noChangeShapeType="1"/>
          </p:cNvSpPr>
          <p:nvPr/>
        </p:nvSpPr>
        <p:spPr bwMode="auto">
          <a:xfrm>
            <a:off x="5219700" y="35004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Espace réservé de la date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Disco Workshop - Valparaiso 2011</a:t>
            </a:r>
            <a:endParaRPr lang="en-US" dirty="0"/>
          </a:p>
        </p:txBody>
      </p:sp>
      <p:sp>
        <p:nvSpPr>
          <p:cNvPr id="7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4F1-38E2-4349-8F91-72149BF76D7F}" type="slidenum">
              <a:rPr lang="en-US"/>
              <a:pPr/>
              <a:t>9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rgbClr val="0000FF"/>
                </a:solidFill>
              </a:rPr>
              <a:t>A </a:t>
            </a:r>
            <a:r>
              <a:rPr lang="fr-FR" sz="3200" dirty="0" err="1">
                <a:solidFill>
                  <a:srgbClr val="0000FF"/>
                </a:solidFill>
              </a:rPr>
              <a:t>pathological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example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03171" name="Line 3"/>
          <p:cNvSpPr>
            <a:spLocks noChangeShapeType="1"/>
          </p:cNvSpPr>
          <p:nvPr/>
        </p:nvSpPr>
        <p:spPr bwMode="auto">
          <a:xfrm>
            <a:off x="1619250" y="21336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2" name="Line 4"/>
          <p:cNvSpPr>
            <a:spLocks noChangeShapeType="1"/>
          </p:cNvSpPr>
          <p:nvPr/>
        </p:nvSpPr>
        <p:spPr bwMode="auto">
          <a:xfrm>
            <a:off x="1619250" y="2708275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3" name="Line 5"/>
          <p:cNvSpPr>
            <a:spLocks noChangeShapeType="1"/>
          </p:cNvSpPr>
          <p:nvPr/>
        </p:nvSpPr>
        <p:spPr bwMode="auto">
          <a:xfrm>
            <a:off x="22669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4" name="Line 6"/>
          <p:cNvSpPr>
            <a:spLocks noChangeShapeType="1"/>
          </p:cNvSpPr>
          <p:nvPr/>
        </p:nvSpPr>
        <p:spPr bwMode="auto">
          <a:xfrm flipV="1">
            <a:off x="226695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2266950" y="2349500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6" name="Line 8"/>
          <p:cNvSpPr>
            <a:spLocks noChangeShapeType="1"/>
          </p:cNvSpPr>
          <p:nvPr/>
        </p:nvSpPr>
        <p:spPr bwMode="auto">
          <a:xfrm>
            <a:off x="1619250" y="3284538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7" name="Line 9"/>
          <p:cNvSpPr>
            <a:spLocks noChangeShapeType="1"/>
          </p:cNvSpPr>
          <p:nvPr/>
        </p:nvSpPr>
        <p:spPr bwMode="auto">
          <a:xfrm>
            <a:off x="1619250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2266950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79" name="Line 11"/>
          <p:cNvSpPr>
            <a:spLocks noChangeShapeType="1"/>
          </p:cNvSpPr>
          <p:nvPr/>
        </p:nvSpPr>
        <p:spPr bwMode="auto">
          <a:xfrm flipV="1">
            <a:off x="2266950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>
            <a:off x="2266950" y="3500438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1" name="Line 13"/>
          <p:cNvSpPr>
            <a:spLocks noChangeShapeType="1"/>
          </p:cNvSpPr>
          <p:nvPr/>
        </p:nvSpPr>
        <p:spPr bwMode="auto">
          <a:xfrm>
            <a:off x="2266950" y="2708275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2" name="Line 14"/>
          <p:cNvSpPr>
            <a:spLocks noChangeShapeType="1"/>
          </p:cNvSpPr>
          <p:nvPr/>
        </p:nvSpPr>
        <p:spPr bwMode="auto">
          <a:xfrm flipV="1">
            <a:off x="226695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3" name="Line 15"/>
          <p:cNvSpPr>
            <a:spLocks noChangeShapeType="1"/>
          </p:cNvSpPr>
          <p:nvPr/>
        </p:nvSpPr>
        <p:spPr bwMode="auto">
          <a:xfrm>
            <a:off x="2266950" y="2924175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4" name="Line 16"/>
          <p:cNvSpPr>
            <a:spLocks noChangeShapeType="1"/>
          </p:cNvSpPr>
          <p:nvPr/>
        </p:nvSpPr>
        <p:spPr bwMode="auto">
          <a:xfrm>
            <a:off x="2771775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5" name="Line 17"/>
          <p:cNvSpPr>
            <a:spLocks noChangeShapeType="1"/>
          </p:cNvSpPr>
          <p:nvPr/>
        </p:nvSpPr>
        <p:spPr bwMode="auto">
          <a:xfrm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6" name="Line 18"/>
          <p:cNvSpPr>
            <a:spLocks noChangeShapeType="1"/>
          </p:cNvSpPr>
          <p:nvPr/>
        </p:nvSpPr>
        <p:spPr bwMode="auto">
          <a:xfrm>
            <a:off x="34194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7" name="Line 19"/>
          <p:cNvSpPr>
            <a:spLocks noChangeShapeType="1"/>
          </p:cNvSpPr>
          <p:nvPr/>
        </p:nvSpPr>
        <p:spPr bwMode="auto">
          <a:xfrm flipV="1">
            <a:off x="3419475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8" name="Line 20"/>
          <p:cNvSpPr>
            <a:spLocks noChangeShapeType="1"/>
          </p:cNvSpPr>
          <p:nvPr/>
        </p:nvSpPr>
        <p:spPr bwMode="auto">
          <a:xfrm>
            <a:off x="3419475" y="2349500"/>
            <a:ext cx="5762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89" name="Line 21"/>
          <p:cNvSpPr>
            <a:spLocks noChangeShapeType="1"/>
          </p:cNvSpPr>
          <p:nvPr/>
        </p:nvSpPr>
        <p:spPr bwMode="auto">
          <a:xfrm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0" name="Line 22"/>
          <p:cNvSpPr>
            <a:spLocks noChangeShapeType="1"/>
          </p:cNvSpPr>
          <p:nvPr/>
        </p:nvSpPr>
        <p:spPr bwMode="auto">
          <a:xfrm>
            <a:off x="2771775" y="3859213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1" name="Line 23"/>
          <p:cNvSpPr>
            <a:spLocks noChangeShapeType="1"/>
          </p:cNvSpPr>
          <p:nvPr/>
        </p:nvSpPr>
        <p:spPr bwMode="auto">
          <a:xfrm flipV="1">
            <a:off x="3419475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2" name="Line 24"/>
          <p:cNvSpPr>
            <a:spLocks noChangeShapeType="1"/>
          </p:cNvSpPr>
          <p:nvPr/>
        </p:nvSpPr>
        <p:spPr bwMode="auto">
          <a:xfrm>
            <a:off x="3419475" y="3500438"/>
            <a:ext cx="576263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3" name="Line 25"/>
          <p:cNvSpPr>
            <a:spLocks noChangeShapeType="1"/>
          </p:cNvSpPr>
          <p:nvPr/>
        </p:nvSpPr>
        <p:spPr bwMode="auto">
          <a:xfrm>
            <a:off x="3419475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4" name="Line 26"/>
          <p:cNvSpPr>
            <a:spLocks noChangeShapeType="1"/>
          </p:cNvSpPr>
          <p:nvPr/>
        </p:nvSpPr>
        <p:spPr bwMode="auto">
          <a:xfrm flipV="1">
            <a:off x="3419475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5" name="Line 27"/>
          <p:cNvSpPr>
            <a:spLocks noChangeShapeType="1"/>
          </p:cNvSpPr>
          <p:nvPr/>
        </p:nvSpPr>
        <p:spPr bwMode="auto">
          <a:xfrm>
            <a:off x="3419475" y="292417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6" name="Line 28"/>
          <p:cNvSpPr>
            <a:spLocks noChangeShapeType="1"/>
          </p:cNvSpPr>
          <p:nvPr/>
        </p:nvSpPr>
        <p:spPr bwMode="auto">
          <a:xfrm>
            <a:off x="3419475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7" name="Line 29"/>
          <p:cNvSpPr>
            <a:spLocks noChangeShapeType="1"/>
          </p:cNvSpPr>
          <p:nvPr/>
        </p:nvSpPr>
        <p:spPr bwMode="auto">
          <a:xfrm>
            <a:off x="3995738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8" name="Line 30"/>
          <p:cNvSpPr>
            <a:spLocks noChangeShapeType="1"/>
          </p:cNvSpPr>
          <p:nvPr/>
        </p:nvSpPr>
        <p:spPr bwMode="auto">
          <a:xfrm>
            <a:off x="3995738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199" name="Line 31"/>
          <p:cNvSpPr>
            <a:spLocks noChangeShapeType="1"/>
          </p:cNvSpPr>
          <p:nvPr/>
        </p:nvSpPr>
        <p:spPr bwMode="auto">
          <a:xfrm>
            <a:off x="46434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0" name="Line 32"/>
          <p:cNvSpPr>
            <a:spLocks noChangeShapeType="1"/>
          </p:cNvSpPr>
          <p:nvPr/>
        </p:nvSpPr>
        <p:spPr bwMode="auto">
          <a:xfrm flipV="1">
            <a:off x="46434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1" name="Line 33"/>
          <p:cNvSpPr>
            <a:spLocks noChangeShapeType="1"/>
          </p:cNvSpPr>
          <p:nvPr/>
        </p:nvSpPr>
        <p:spPr bwMode="auto">
          <a:xfrm>
            <a:off x="4643438" y="2349500"/>
            <a:ext cx="576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2" name="Line 34"/>
          <p:cNvSpPr>
            <a:spLocks noChangeShapeType="1"/>
          </p:cNvSpPr>
          <p:nvPr/>
        </p:nvSpPr>
        <p:spPr bwMode="auto">
          <a:xfrm>
            <a:off x="3995738" y="3284538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3" name="Line 35"/>
          <p:cNvSpPr>
            <a:spLocks noChangeShapeType="1"/>
          </p:cNvSpPr>
          <p:nvPr/>
        </p:nvSpPr>
        <p:spPr bwMode="auto">
          <a:xfrm>
            <a:off x="3995738" y="3859213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4" name="Line 36"/>
          <p:cNvSpPr>
            <a:spLocks noChangeShapeType="1"/>
          </p:cNvSpPr>
          <p:nvPr/>
        </p:nvSpPr>
        <p:spPr bwMode="auto">
          <a:xfrm flipV="1">
            <a:off x="46434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5" name="Line 37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6" name="Line 38"/>
          <p:cNvSpPr>
            <a:spLocks noChangeShapeType="1"/>
          </p:cNvSpPr>
          <p:nvPr/>
        </p:nvSpPr>
        <p:spPr bwMode="auto">
          <a:xfrm>
            <a:off x="46434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7" name="Line 39"/>
          <p:cNvSpPr>
            <a:spLocks noChangeShapeType="1"/>
          </p:cNvSpPr>
          <p:nvPr/>
        </p:nvSpPr>
        <p:spPr bwMode="auto">
          <a:xfrm flipV="1">
            <a:off x="4643438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8" name="Line 40"/>
          <p:cNvSpPr>
            <a:spLocks noChangeShapeType="1"/>
          </p:cNvSpPr>
          <p:nvPr/>
        </p:nvSpPr>
        <p:spPr bwMode="auto">
          <a:xfrm>
            <a:off x="4643438" y="2924175"/>
            <a:ext cx="576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09" name="Line 41"/>
          <p:cNvSpPr>
            <a:spLocks noChangeShapeType="1"/>
          </p:cNvSpPr>
          <p:nvPr/>
        </p:nvSpPr>
        <p:spPr bwMode="auto">
          <a:xfrm>
            <a:off x="4643438" y="32845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10" name="Line 42"/>
          <p:cNvSpPr>
            <a:spLocks noChangeShapeType="1"/>
          </p:cNvSpPr>
          <p:nvPr/>
        </p:nvSpPr>
        <p:spPr bwMode="auto">
          <a:xfrm>
            <a:off x="5219700" y="2133600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11" name="Line 43"/>
          <p:cNvSpPr>
            <a:spLocks noChangeShapeType="1"/>
          </p:cNvSpPr>
          <p:nvPr/>
        </p:nvSpPr>
        <p:spPr bwMode="auto">
          <a:xfrm>
            <a:off x="5219700" y="2708275"/>
            <a:ext cx="64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12" name="Line 44"/>
          <p:cNvSpPr>
            <a:spLocks noChangeShapeType="1"/>
          </p:cNvSpPr>
          <p:nvPr/>
        </p:nvSpPr>
        <p:spPr bwMode="auto">
          <a:xfrm>
            <a:off x="5219700" y="3284538"/>
            <a:ext cx="6477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13" name="Line 45"/>
          <p:cNvSpPr>
            <a:spLocks noChangeShapeType="1"/>
          </p:cNvSpPr>
          <p:nvPr/>
        </p:nvSpPr>
        <p:spPr bwMode="auto">
          <a:xfrm>
            <a:off x="5219700" y="3859213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14" name="Text Box 46"/>
          <p:cNvSpPr txBox="1">
            <a:spLocks noChangeArrowheads="1"/>
          </p:cNvSpPr>
          <p:nvPr/>
        </p:nvSpPr>
        <p:spPr bwMode="auto">
          <a:xfrm>
            <a:off x="1187450" y="1989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S1</a:t>
            </a:r>
          </a:p>
        </p:txBody>
      </p:sp>
      <p:sp>
        <p:nvSpPr>
          <p:cNvPr id="903215" name="Text Box 47"/>
          <p:cNvSpPr txBox="1">
            <a:spLocks noChangeArrowheads="1"/>
          </p:cNvSpPr>
          <p:nvPr/>
        </p:nvSpPr>
        <p:spPr bwMode="auto">
          <a:xfrm>
            <a:off x="1208088" y="2544763"/>
            <a:ext cx="41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S2</a:t>
            </a:r>
          </a:p>
        </p:txBody>
      </p:sp>
      <p:sp>
        <p:nvSpPr>
          <p:cNvPr id="903216" name="Text Box 48"/>
          <p:cNvSpPr txBox="1">
            <a:spLocks noChangeArrowheads="1"/>
          </p:cNvSpPr>
          <p:nvPr/>
        </p:nvSpPr>
        <p:spPr bwMode="auto">
          <a:xfrm>
            <a:off x="1166813" y="3089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S3</a:t>
            </a:r>
          </a:p>
        </p:txBody>
      </p:sp>
      <p:sp>
        <p:nvSpPr>
          <p:cNvPr id="903217" name="Text Box 49"/>
          <p:cNvSpPr txBox="1">
            <a:spLocks noChangeArrowheads="1"/>
          </p:cNvSpPr>
          <p:nvPr/>
        </p:nvSpPr>
        <p:spPr bwMode="auto">
          <a:xfrm>
            <a:off x="1187450" y="3644900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/>
              <a:t>S4</a:t>
            </a:r>
          </a:p>
        </p:txBody>
      </p:sp>
      <p:sp>
        <p:nvSpPr>
          <p:cNvPr id="903218" name="Text Box 50"/>
          <p:cNvSpPr txBox="1">
            <a:spLocks noChangeArrowheads="1"/>
          </p:cNvSpPr>
          <p:nvPr/>
        </p:nvSpPr>
        <p:spPr bwMode="auto">
          <a:xfrm>
            <a:off x="5867400" y="1989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T4</a:t>
            </a:r>
          </a:p>
        </p:txBody>
      </p:sp>
      <p:sp>
        <p:nvSpPr>
          <p:cNvPr id="903219" name="Text Box 51"/>
          <p:cNvSpPr txBox="1">
            <a:spLocks noChangeArrowheads="1"/>
          </p:cNvSpPr>
          <p:nvPr/>
        </p:nvSpPr>
        <p:spPr bwMode="auto">
          <a:xfrm>
            <a:off x="5888038" y="2544763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T3</a:t>
            </a:r>
          </a:p>
        </p:txBody>
      </p:sp>
      <p:sp>
        <p:nvSpPr>
          <p:cNvPr id="903220" name="Text Box 52"/>
          <p:cNvSpPr txBox="1">
            <a:spLocks noChangeArrowheads="1"/>
          </p:cNvSpPr>
          <p:nvPr/>
        </p:nvSpPr>
        <p:spPr bwMode="auto">
          <a:xfrm>
            <a:off x="5846763" y="308927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T2</a:t>
            </a:r>
          </a:p>
        </p:txBody>
      </p:sp>
      <p:sp>
        <p:nvSpPr>
          <p:cNvPr id="903221" name="Text Box 53"/>
          <p:cNvSpPr txBox="1">
            <a:spLocks noChangeArrowheads="1"/>
          </p:cNvSpPr>
          <p:nvPr/>
        </p:nvSpPr>
        <p:spPr bwMode="auto">
          <a:xfrm>
            <a:off x="5867400" y="36449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903222" name="Text Box 54"/>
          <p:cNvSpPr txBox="1">
            <a:spLocks noChangeArrowheads="1"/>
          </p:cNvSpPr>
          <p:nvPr/>
        </p:nvSpPr>
        <p:spPr bwMode="auto">
          <a:xfrm>
            <a:off x="1116013" y="48895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3223" name="Text Box 55"/>
          <p:cNvSpPr txBox="1">
            <a:spLocks noChangeArrowheads="1"/>
          </p:cNvSpPr>
          <p:nvPr/>
        </p:nvSpPr>
        <p:spPr bwMode="auto">
          <a:xfrm>
            <a:off x="539750" y="4437063"/>
            <a:ext cx="629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/>
              <a:t>Requests : (S1,T1), (S2,T2), (S3,T3), (S4,T4)</a:t>
            </a:r>
          </a:p>
        </p:txBody>
      </p:sp>
      <p:sp>
        <p:nvSpPr>
          <p:cNvPr id="903224" name="Line 56"/>
          <p:cNvSpPr>
            <a:spLocks noChangeShapeType="1"/>
          </p:cNvSpPr>
          <p:nvPr/>
        </p:nvSpPr>
        <p:spPr bwMode="auto">
          <a:xfrm flipV="1">
            <a:off x="2771775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25" name="Line 57"/>
          <p:cNvSpPr>
            <a:spLocks noChangeShapeType="1"/>
          </p:cNvSpPr>
          <p:nvPr/>
        </p:nvSpPr>
        <p:spPr bwMode="auto">
          <a:xfrm>
            <a:off x="2771775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26" name="Line 58"/>
          <p:cNvSpPr>
            <a:spLocks noChangeShapeType="1"/>
          </p:cNvSpPr>
          <p:nvPr/>
        </p:nvSpPr>
        <p:spPr bwMode="auto">
          <a:xfrm flipV="1">
            <a:off x="2771775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27" name="Line 59"/>
          <p:cNvSpPr>
            <a:spLocks noChangeShapeType="1"/>
          </p:cNvSpPr>
          <p:nvPr/>
        </p:nvSpPr>
        <p:spPr bwMode="auto">
          <a:xfrm>
            <a:off x="2771775" y="2924175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28" name="Line 60"/>
          <p:cNvSpPr>
            <a:spLocks noChangeShapeType="1"/>
          </p:cNvSpPr>
          <p:nvPr/>
        </p:nvSpPr>
        <p:spPr bwMode="auto">
          <a:xfrm flipV="1"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29" name="Line 61"/>
          <p:cNvSpPr>
            <a:spLocks noChangeShapeType="1"/>
          </p:cNvSpPr>
          <p:nvPr/>
        </p:nvSpPr>
        <p:spPr bwMode="auto">
          <a:xfrm>
            <a:off x="2771775" y="3500438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0" name="Line 62"/>
          <p:cNvSpPr>
            <a:spLocks noChangeShapeType="1"/>
          </p:cNvSpPr>
          <p:nvPr/>
        </p:nvSpPr>
        <p:spPr bwMode="auto">
          <a:xfrm flipV="1">
            <a:off x="3995738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1" name="Line 63"/>
          <p:cNvSpPr>
            <a:spLocks noChangeShapeType="1"/>
          </p:cNvSpPr>
          <p:nvPr/>
        </p:nvSpPr>
        <p:spPr bwMode="auto">
          <a:xfrm>
            <a:off x="3995738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2" name="Line 64"/>
          <p:cNvSpPr>
            <a:spLocks noChangeShapeType="1"/>
          </p:cNvSpPr>
          <p:nvPr/>
        </p:nvSpPr>
        <p:spPr bwMode="auto">
          <a:xfrm flipV="1">
            <a:off x="3995738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3" name="Line 65"/>
          <p:cNvSpPr>
            <a:spLocks noChangeShapeType="1"/>
          </p:cNvSpPr>
          <p:nvPr/>
        </p:nvSpPr>
        <p:spPr bwMode="auto">
          <a:xfrm>
            <a:off x="3995738" y="2924175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4" name="Line 66"/>
          <p:cNvSpPr>
            <a:spLocks noChangeShapeType="1"/>
          </p:cNvSpPr>
          <p:nvPr/>
        </p:nvSpPr>
        <p:spPr bwMode="auto">
          <a:xfrm flipV="1">
            <a:off x="3995738" y="3284538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5" name="Line 67"/>
          <p:cNvSpPr>
            <a:spLocks noChangeShapeType="1"/>
          </p:cNvSpPr>
          <p:nvPr/>
        </p:nvSpPr>
        <p:spPr bwMode="auto">
          <a:xfrm>
            <a:off x="3995738" y="3500438"/>
            <a:ext cx="0" cy="3587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6" name="Line 68"/>
          <p:cNvSpPr>
            <a:spLocks noChangeShapeType="1"/>
          </p:cNvSpPr>
          <p:nvPr/>
        </p:nvSpPr>
        <p:spPr bwMode="auto">
          <a:xfrm flipV="1">
            <a:off x="5219700" y="2133600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7" name="Line 69"/>
          <p:cNvSpPr>
            <a:spLocks noChangeShapeType="1"/>
          </p:cNvSpPr>
          <p:nvPr/>
        </p:nvSpPr>
        <p:spPr bwMode="auto">
          <a:xfrm>
            <a:off x="5219700" y="2349500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8" name="Line 70"/>
          <p:cNvSpPr>
            <a:spLocks noChangeShapeType="1"/>
          </p:cNvSpPr>
          <p:nvPr/>
        </p:nvSpPr>
        <p:spPr bwMode="auto">
          <a:xfrm flipV="1">
            <a:off x="5219700" y="2708275"/>
            <a:ext cx="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39" name="Line 71"/>
          <p:cNvSpPr>
            <a:spLocks noChangeShapeType="1"/>
          </p:cNvSpPr>
          <p:nvPr/>
        </p:nvSpPr>
        <p:spPr bwMode="auto">
          <a:xfrm>
            <a:off x="5219700" y="2924175"/>
            <a:ext cx="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40" name="Line 72"/>
          <p:cNvSpPr>
            <a:spLocks noChangeShapeType="1"/>
          </p:cNvSpPr>
          <p:nvPr/>
        </p:nvSpPr>
        <p:spPr bwMode="auto">
          <a:xfrm flipV="1">
            <a:off x="5219700" y="3284538"/>
            <a:ext cx="0" cy="2159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41" name="Line 73"/>
          <p:cNvSpPr>
            <a:spLocks noChangeShapeType="1"/>
          </p:cNvSpPr>
          <p:nvPr/>
        </p:nvSpPr>
        <p:spPr bwMode="auto">
          <a:xfrm>
            <a:off x="5219700" y="35004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42" name="Line 74"/>
          <p:cNvSpPr>
            <a:spLocks noChangeShapeType="1"/>
          </p:cNvSpPr>
          <p:nvPr/>
        </p:nvSpPr>
        <p:spPr bwMode="auto">
          <a:xfrm>
            <a:off x="4643438" y="3500438"/>
            <a:ext cx="576262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3244" name="Line 76"/>
          <p:cNvSpPr>
            <a:spLocks noChangeShapeType="1"/>
          </p:cNvSpPr>
          <p:nvPr/>
        </p:nvSpPr>
        <p:spPr bwMode="auto">
          <a:xfrm>
            <a:off x="4643438" y="3429000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Espace réservé de la date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 Nov.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8550</TotalTime>
  <Words>1806</Words>
  <Application>Microsoft Macintosh PowerPoint</Application>
  <PresentationFormat>Présentation à l'écran (4:3)</PresentationFormat>
  <Paragraphs>319</Paragraphs>
  <Slides>25</Slides>
  <Notes>7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Directed acyclic graphs with the unique dipath property </vt:lpstr>
      <vt:lpstr>Diapositive 2</vt:lpstr>
      <vt:lpstr>Diapositive 3</vt:lpstr>
      <vt:lpstr>Introduction </vt:lpstr>
      <vt:lpstr>Introduction</vt:lpstr>
      <vt:lpstr>Introduction</vt:lpstr>
      <vt:lpstr>A pathological example</vt:lpstr>
      <vt:lpstr>A pathological example</vt:lpstr>
      <vt:lpstr>A pathological example</vt:lpstr>
      <vt:lpstr>A pathological example</vt:lpstr>
      <vt:lpstr>A pathological example</vt:lpstr>
      <vt:lpstr>Definitions</vt:lpstr>
      <vt:lpstr>Definitions</vt:lpstr>
      <vt:lpstr>Definitions and properties</vt:lpstr>
      <vt:lpstr>Problems</vt:lpstr>
      <vt:lpstr>Main result</vt:lpstr>
      <vt:lpstr>Unique path property DAG</vt:lpstr>
      <vt:lpstr>Unique path property DAG</vt:lpstr>
      <vt:lpstr>Unique path property DAG</vt:lpstr>
      <vt:lpstr>Unique path property DAG</vt:lpstr>
      <vt:lpstr>Unique path property DAG</vt:lpstr>
      <vt:lpstr>Good edge-labelling</vt:lpstr>
      <vt:lpstr>UPP DAGs with load 2</vt:lpstr>
      <vt:lpstr>UPP DAGs with load 2</vt:lpstr>
      <vt:lpstr>Open Problems</vt:lpstr>
    </vt:vector>
  </TitlesOfParts>
  <Company>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Directed acyclic graphs with the unique dipath property </dc:title>
  <dc:creator>Michel Cosnard</dc:creator>
  <cp:lastModifiedBy>Michel Cosnard</cp:lastModifiedBy>
  <cp:revision>49</cp:revision>
  <dcterms:created xsi:type="dcterms:W3CDTF">2011-11-16T10:20:30Z</dcterms:created>
  <dcterms:modified xsi:type="dcterms:W3CDTF">2011-11-22T08:50:51Z</dcterms:modified>
</cp:coreProperties>
</file>