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Default Extension="pict" ContentType="image/pict"/>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50"/>
  </p:notesMasterIdLst>
  <p:handoutMasterIdLst>
    <p:handoutMasterId r:id="rId51"/>
  </p:handoutMasterIdLst>
  <p:sldIdLst>
    <p:sldId id="256" r:id="rId2"/>
    <p:sldId id="257" r:id="rId3"/>
    <p:sldId id="308" r:id="rId4"/>
    <p:sldId id="258" r:id="rId5"/>
    <p:sldId id="259" r:id="rId6"/>
    <p:sldId id="260" r:id="rId7"/>
    <p:sldId id="261" r:id="rId8"/>
    <p:sldId id="262" r:id="rId9"/>
    <p:sldId id="263" r:id="rId10"/>
    <p:sldId id="270" r:id="rId11"/>
    <p:sldId id="290" r:id="rId12"/>
    <p:sldId id="280" r:id="rId13"/>
    <p:sldId id="291" r:id="rId14"/>
    <p:sldId id="292" r:id="rId15"/>
    <p:sldId id="264" r:id="rId16"/>
    <p:sldId id="265" r:id="rId17"/>
    <p:sldId id="266" r:id="rId18"/>
    <p:sldId id="267" r:id="rId19"/>
    <p:sldId id="268" r:id="rId20"/>
    <p:sldId id="269" r:id="rId21"/>
    <p:sldId id="306" r:id="rId22"/>
    <p:sldId id="296" r:id="rId23"/>
    <p:sldId id="297" r:id="rId24"/>
    <p:sldId id="298" r:id="rId25"/>
    <p:sldId id="299" r:id="rId26"/>
    <p:sldId id="293" r:id="rId27"/>
    <p:sldId id="294" r:id="rId28"/>
    <p:sldId id="295" r:id="rId29"/>
    <p:sldId id="271" r:id="rId30"/>
    <p:sldId id="272" r:id="rId31"/>
    <p:sldId id="273" r:id="rId32"/>
    <p:sldId id="274" r:id="rId33"/>
    <p:sldId id="301" r:id="rId34"/>
    <p:sldId id="302" r:id="rId35"/>
    <p:sldId id="303" r:id="rId36"/>
    <p:sldId id="281" r:id="rId37"/>
    <p:sldId id="282" r:id="rId38"/>
    <p:sldId id="305" r:id="rId39"/>
    <p:sldId id="283" r:id="rId40"/>
    <p:sldId id="284" r:id="rId41"/>
    <p:sldId id="307" r:id="rId42"/>
    <p:sldId id="275" r:id="rId43"/>
    <p:sldId id="276" r:id="rId44"/>
    <p:sldId id="304" r:id="rId45"/>
    <p:sldId id="277" r:id="rId46"/>
    <p:sldId id="287" r:id="rId47"/>
    <p:sldId id="285" r:id="rId48"/>
    <p:sldId id="286" r:id="rId4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B78643"/>
    <a:srgbClr val="C8934A"/>
    <a:srgbClr val="AB7E24"/>
    <a:srgbClr val="C4912C"/>
    <a:srgbClr val="C486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5646" autoAdjust="0"/>
  </p:normalViewPr>
  <p:slideViewPr>
    <p:cSldViewPr snapToGrid="0" snapToObjects="1">
      <p:cViewPr varScale="1">
        <p:scale>
          <a:sx n="117" d="100"/>
          <a:sy n="117" d="100"/>
        </p:scale>
        <p:origin x="-24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pict"/></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EBC586-BC9D-ED4A-9AE3-D9BF0962F3C9}" type="datetimeFigureOut">
              <a:rPr lang="fr-FR" smtClean="0"/>
              <a:t>25/11/11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2F1C65-C36E-1646-B47B-1C7D12FB5BCB}" type="slidenum">
              <a:rPr lang="fr-FR" smtClean="0"/>
              <a:t>‹#›</a:t>
            </a:fld>
            <a:endParaRPr lang="fr-F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C2CFFA-7586-934B-BF1A-7AA9090A95BE}" type="datetimeFigureOut">
              <a:rPr lang="fr-FR" smtClean="0"/>
              <a:t>25/11/11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1AE080-9D3F-0740-BE6A-F733E66A9A3B}" type="slidenum">
              <a:rPr lang="fr-FR" smtClean="0"/>
              <a:t>‹#›</a:t>
            </a:fld>
            <a:endParaRPr lang="fr-FR"/>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 Ce réseau complexe contrôle l’expression de la RAG.</a:t>
            </a:r>
            <a:r>
              <a:rPr lang="fr-FR" baseline="0" dirty="0" smtClean="0"/>
              <a:t> </a:t>
            </a:r>
          </a:p>
          <a:p>
            <a:r>
              <a:rPr lang="fr-FR" baseline="0" dirty="0" smtClean="0"/>
              <a:t>Un réseau d’interaction génique se compose d’une arborescence supérieure de contrôle, de circuits de gènes interconnectés et d’une structure arborescente inférieure.</a:t>
            </a:r>
          </a:p>
          <a:p>
            <a:r>
              <a:rPr lang="fr-FR" baseline="0" dirty="0" smtClean="0"/>
              <a:t>Selon des études théoriques menées dans notre laboratoire, le comportement d’un réseau dépend des circuits de gènes et de leur intersection.</a:t>
            </a:r>
          </a:p>
          <a:p>
            <a:r>
              <a:rPr lang="fr-FR" baseline="0" dirty="0" smtClean="0"/>
              <a:t>Dans ce réseau l’expression de la RAG est contrôlée par deux circuits intersectés.</a:t>
            </a:r>
          </a:p>
          <a:p>
            <a:r>
              <a:rPr lang="fr-FR" baseline="0" dirty="0" smtClean="0"/>
              <a:t>Un circuit négatif de 6 gènes désigné en bleu et un circuit négatif de longueur deux représenté en rouge.</a:t>
            </a:r>
          </a:p>
          <a:p>
            <a:r>
              <a:rPr lang="fr-FR" baseline="0" dirty="0" smtClean="0"/>
              <a:t> </a:t>
            </a:r>
          </a:p>
          <a:p>
            <a:endParaRPr lang="fr-FR" baseline="0" dirty="0" smtClean="0"/>
          </a:p>
          <a:p>
            <a:r>
              <a:rPr lang="fr-FR" baseline="0" dirty="0" smtClean="0"/>
              <a:t>Arborescence avale.</a:t>
            </a:r>
          </a:p>
          <a:p>
            <a:endParaRPr lang="fr-FR" dirty="0"/>
          </a:p>
        </p:txBody>
      </p:sp>
      <p:sp>
        <p:nvSpPr>
          <p:cNvPr id="4" name="Slide Number Placeholder 3"/>
          <p:cNvSpPr>
            <a:spLocks noGrp="1"/>
          </p:cNvSpPr>
          <p:nvPr>
            <p:ph type="sldNum" sz="quarter" idx="10"/>
          </p:nvPr>
        </p:nvSpPr>
        <p:spPr/>
        <p:txBody>
          <a:bodyPr/>
          <a:lstStyle/>
          <a:p>
            <a:pPr>
              <a:defRPr/>
            </a:pPr>
            <a:fld id="{CA9475CB-4677-184C-8444-2956CD7D371A}" type="slidenum">
              <a:rPr lang="fr-FR" smtClean="0"/>
              <a:pPr>
                <a:defRPr/>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3CE65-46F0-4847-8498-60DCC5FC030F}" type="slidenum">
              <a:rPr lang="fr-FR"/>
              <a:pPr/>
              <a:t>45</a:t>
            </a:fld>
            <a:endParaRPr lang="fr-FR"/>
          </a:p>
        </p:txBody>
      </p:sp>
      <p:sp>
        <p:nvSpPr>
          <p:cNvPr id="12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
        <p:nvSpPr>
          <p:cNvPr id="5" name="Espace réservé du pied de page 4"/>
          <p:cNvSpPr>
            <a:spLocks noGrp="1"/>
          </p:cNvSpPr>
          <p:nvPr>
            <p:ph type="ftr" sz="quarter" idx="10"/>
          </p:nvPr>
        </p:nvSpPr>
        <p:spPr/>
        <p:txBody>
          <a:bodyPr/>
          <a:lstStyle/>
          <a:p>
            <a:r>
              <a:rPr lang="fr-FR" smtClean="0"/>
              <a:t>Les Treilles</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9259BDC-C643-CB4C-8BE8-567905487940}" type="slidenum">
              <a:rPr lang="fr-FR">
                <a:latin typeface="Arial" charset="0"/>
              </a:rPr>
              <a:pPr/>
              <a:t>5</a:t>
            </a:fld>
            <a:endParaRPr lang="fr-FR">
              <a:latin typeface="Arial" charset="0"/>
            </a:endParaRPr>
          </a:p>
        </p:txBody>
      </p:sp>
      <p:sp>
        <p:nvSpPr>
          <p:cNvPr id="20483" name="Rectangle 2"/>
          <p:cNvSpPr>
            <a:spLocks noGrp="1" noRot="1" noChangeAspect="1" noChangeArrowheads="1" noTextEdit="1"/>
          </p:cNvSpPr>
          <p:nvPr>
            <p:ph type="sldImg"/>
          </p:nvPr>
        </p:nvSpPr>
        <p:spPr>
          <a:xfrm>
            <a:off x="1143000" y="685800"/>
            <a:ext cx="4572000" cy="3429000"/>
          </a:xfrm>
          <a:ln/>
        </p:spPr>
      </p:sp>
      <p:sp>
        <p:nvSpPr>
          <p:cNvPr id="20484" name="Rectangle 3"/>
          <p:cNvSpPr>
            <a:spLocks noGrp="1" noChangeArrowheads="1"/>
          </p:cNvSpPr>
          <p:nvPr>
            <p:ph type="body" idx="1"/>
          </p:nvPr>
        </p:nvSpPr>
        <p:spPr>
          <a:noFill/>
          <a:ln/>
        </p:spPr>
        <p:txBody>
          <a:bodyPr/>
          <a:lstStyle/>
          <a:p>
            <a:r>
              <a:rPr lang="fr-FR" sz="1200" b="0" u="none" kern="120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Cette diversité est acquise via le mécanisme de recombinaison</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V(D)J.</a:t>
            </a:r>
          </a:p>
          <a:p>
            <a:r>
              <a:rPr lang="fr-FR" sz="1200" b="0" u="none" kern="120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Les gènes codant les chaînes</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de TCR </a:t>
            </a:r>
            <a:r>
              <a:rPr lang="fr-FR" sz="1200" b="0" u="none" kern="120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sont non fonctionnels à l’état germinal. Ils sont formés de multiples segments géniques codants séparés</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par des séquences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introniques</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loci</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TRB et TRD, qui  codent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respecivement</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les chaînes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TRBeta</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et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TRdelta</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sont composés de gènes Variables, Diversité, Jonction et Constant.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La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recombianison</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VDJ est un mécanisme de recombinaison de l’ADN par lequel les segments codants sont réarrangés en un seul exon.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Ainsi dans une première étape, un complexe enzymatique nommé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recombinase</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VDJ  catalyse le réarrangement d’un gène D avec un gène J. Et un cercle d’</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exision</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ou TREC est substitué du locus.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Dans une seconde étape, le réarrangement VD est réalisé, les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loci</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réarrangés présentent les gènes VDJ assembles en un seul exon.</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loci</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TRA et TRG, qui codent les chaînes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TRalpha</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et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TRGamma</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sont dépourvus de gènes Diversité.</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Dans ce cas, un réarrangement VJ associe deux segments codants en un seul exon.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Après la transcription, la séquence non codante séparant le gène J et le segment C est épissée.</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Les CDR1 et 2 sont codés par deux portions du gène V, le CDR3 est codé par la jonction VDJ ou VJ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Le gène C code le domaine constant.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a:t>
            </a: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a:t>
            </a:r>
          </a:p>
          <a:p>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a:t>
            </a:r>
            <a:endPar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endParaRP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Ces recombinaison s’opère au niveau somatiques au cours du développement des lymphocytes B et T.   </a:t>
            </a:r>
          </a:p>
          <a:p>
            <a:endPar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endParaRPr>
          </a:p>
          <a:p>
            <a:endPar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endParaRPr>
          </a:p>
          <a:p>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La recombinaison V(D)J est un mécanisme de recombinaison site spécifique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catalisé</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par le complexe enzymatique  l’enzyme RAG, une </a:t>
            </a:r>
            <a:r>
              <a:rPr lang="fr-FR" sz="1200" b="0" u="none" kern="1200" baseline="0" dirty="0" err="1"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endonucléase</a:t>
            </a:r>
            <a:r>
              <a:rPr lang="fr-FR" sz="1200" b="0" u="none" kern="1200" baseline="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a:t>
            </a:r>
            <a:r>
              <a:rPr lang="fr-FR" sz="1200" b="0" u="none" kern="1200" dirty="0" smtClean="0">
                <a:solidFill>
                  <a:schemeClr val="tx1"/>
                </a:solidFill>
                <a:effectLst>
                  <a:outerShdw blurRad="38100" dist="38100" dir="2700000" algn="tl">
                    <a:srgbClr val="000000">
                      <a:alpha val="43137"/>
                    </a:srgbClr>
                  </a:outerShdw>
                </a:effectLst>
                <a:latin typeface="Times New Roman" pitchFamily="18" charset="0"/>
                <a:ea typeface="ＭＳ Ｐゴシック" charset="-128"/>
                <a:cs typeface="ＭＳ Ｐゴシック" charset="-128"/>
              </a:rPr>
              <a:t> </a:t>
            </a:r>
          </a:p>
          <a:p>
            <a:endParaRPr lang="es-ES_tradnl" sz="1200" b="1" u="sng"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 </a:t>
            </a:r>
            <a:endParaRPr lang="es-ES_tradnl" sz="1200"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La recombinaison V(D)J est un mécanisme de réarrangement somatique et </a:t>
            </a:r>
            <a:r>
              <a:rPr lang="fr-FR" sz="1200" kern="1200" dirty="0" err="1" smtClean="0">
                <a:solidFill>
                  <a:schemeClr val="tx1"/>
                </a:solidFill>
                <a:latin typeface="Times New Roman" pitchFamily="18" charset="0"/>
                <a:ea typeface="ＭＳ Ｐゴシック" charset="-128"/>
                <a:cs typeface="ＭＳ Ｐゴシック" charset="-128"/>
              </a:rPr>
              <a:t>site-spécifique</a:t>
            </a:r>
            <a:r>
              <a:rPr lang="fr-FR" sz="1200" kern="1200" dirty="0" smtClean="0">
                <a:solidFill>
                  <a:schemeClr val="tx1"/>
                </a:solidFill>
                <a:latin typeface="Times New Roman" pitchFamily="18" charset="0"/>
                <a:ea typeface="ＭＳ Ｐゴシック" charset="-128"/>
                <a:cs typeface="ＭＳ Ｐゴシック" charset="-128"/>
              </a:rPr>
              <a:t> de l'ADN, qui est à l'origine de l'extraordinaire variabilité structurale des sites de reconnaissance à l'antigène des immunoglobulines et des TCR. </a:t>
            </a:r>
            <a:endParaRPr lang="es-ES_tradnl" sz="1200"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 </a:t>
            </a:r>
            <a:endParaRPr lang="es-ES_tradnl" sz="1200" kern="1200" dirty="0" smtClean="0">
              <a:solidFill>
                <a:schemeClr val="tx1"/>
              </a:solidFill>
              <a:latin typeface="Times New Roman" pitchFamily="18" charset="0"/>
              <a:ea typeface="ＭＳ Ｐゴシック" charset="-128"/>
              <a:cs typeface="ＭＳ Ｐゴシック" charset="-128"/>
            </a:endParaRPr>
          </a:p>
          <a:p>
            <a:r>
              <a:rPr lang="fr-FR" sz="1200" b="1" u="sng" kern="1200" dirty="0" smtClean="0">
                <a:solidFill>
                  <a:schemeClr val="tx1"/>
                </a:solidFill>
                <a:latin typeface="Times New Roman" pitchFamily="18" charset="0"/>
                <a:ea typeface="ＭＳ Ｐゴシック" charset="-128"/>
                <a:cs typeface="ＭＳ Ｐゴシック" charset="-128"/>
              </a:rPr>
              <a:t>Les Gènes Variable, Diversité, Jonction et Constant</a:t>
            </a:r>
            <a:endParaRPr lang="es-ES_tradnl" sz="1200" b="1" u="sng"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Les loci codant pour les chaînes de récepteurs antigéniques des lymphocytes sont non fonctionnels au stade germinal ; ils ont en commun de présenter des segments codant multiples, séparés par des séquences </a:t>
            </a:r>
            <a:r>
              <a:rPr lang="fr-FR" sz="1200" kern="1200" dirty="0" err="1" smtClean="0">
                <a:solidFill>
                  <a:schemeClr val="tx1"/>
                </a:solidFill>
                <a:latin typeface="Times New Roman" pitchFamily="18" charset="0"/>
                <a:ea typeface="ＭＳ Ｐゴシック" charset="-128"/>
                <a:cs typeface="ＭＳ Ｐゴシック" charset="-128"/>
              </a:rPr>
              <a:t>introniques</a:t>
            </a:r>
            <a:r>
              <a:rPr lang="fr-FR" sz="1200" kern="1200" dirty="0" smtClean="0">
                <a:solidFill>
                  <a:schemeClr val="tx1"/>
                </a:solidFill>
                <a:latin typeface="Times New Roman" pitchFamily="18" charset="0"/>
                <a:ea typeface="ＭＳ Ｐゴシック" charset="-128"/>
                <a:cs typeface="ＭＳ Ｐゴシック" charset="-128"/>
              </a:rPr>
              <a:t>. Ces séquences codantes sont nommées gènes de type Variable (V), Diversité (D), Jonction (J) et Constant (C). Les loci des chaînes de TCR (TRA, TRB, TRG et TRD) et des chaînes de BCR (IGH, IGK et IGL) comportent chacun un nombre différent de ces gènes, les segments de types Diversité n’étant pas présents sur tous les loci.</a:t>
            </a:r>
          </a:p>
          <a:p>
            <a:endParaRPr lang="es-ES_tradnl" sz="1200"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 Durant la différenciation lymphocytaire, la recombinaison V(D)J des loci spécifiques permet d’assembler un segment codant de chaque type V, (D) et J, afin d’obtenir un gène fonctionnel pour la synthèse d’une chaîne de récepteur antigénique [</a:t>
            </a:r>
            <a:r>
              <a:rPr lang="fr-FR" sz="1200" kern="1200" dirty="0" err="1" smtClean="0">
                <a:solidFill>
                  <a:schemeClr val="tx1"/>
                </a:solidFill>
                <a:latin typeface="Times New Roman" pitchFamily="18" charset="0"/>
                <a:ea typeface="ＭＳ Ｐゴシック" charset="-128"/>
                <a:cs typeface="ＭＳ Ｐゴシック" charset="-128"/>
              </a:rPr>
              <a:t>Bassing</a:t>
            </a:r>
            <a:r>
              <a:rPr lang="fr-FR" sz="1200" kern="1200" dirty="0" smtClean="0">
                <a:solidFill>
                  <a:schemeClr val="tx1"/>
                </a:solidFill>
                <a:latin typeface="Times New Roman" pitchFamily="18" charset="0"/>
                <a:ea typeface="ＭＳ Ｐゴシック" charset="-128"/>
                <a:cs typeface="ＭＳ Ｐゴシック" charset="-128"/>
              </a:rPr>
              <a:t> </a:t>
            </a:r>
            <a:r>
              <a:rPr lang="fr-FR" sz="1200" i="1" kern="1200" dirty="0" smtClean="0">
                <a:solidFill>
                  <a:schemeClr val="tx1"/>
                </a:solidFill>
                <a:latin typeface="Times New Roman" pitchFamily="18" charset="0"/>
                <a:ea typeface="ＭＳ Ｐゴシック" charset="-128"/>
                <a:cs typeface="ＭＳ Ｐゴシック" charset="-128"/>
              </a:rPr>
              <a:t>et al</a:t>
            </a:r>
            <a:r>
              <a:rPr lang="fr-FR" sz="1200" kern="1200" dirty="0" smtClean="0">
                <a:solidFill>
                  <a:schemeClr val="tx1"/>
                </a:solidFill>
                <a:latin typeface="Times New Roman" pitchFamily="18" charset="0"/>
                <a:ea typeface="ＭＳ Ｐゴシック" charset="-128"/>
                <a:cs typeface="ＭＳ Ｐゴシック" charset="-128"/>
              </a:rPr>
              <a:t>, 2002]. Les segments V(D)J, alors rassemblés en un seul exon, vont pouvoir être transcrits et traduits. Lorsque le segment de type diversité est présent, la recombinaison D-J est d'abord réalisée (Figure 8 A.B.), suivie de la recombinaison  V-DJ (Figure 8 B.C).</a:t>
            </a:r>
          </a:p>
          <a:p>
            <a:r>
              <a:rPr lang="fr-FR" sz="1200" kern="1200" dirty="0" smtClean="0">
                <a:solidFill>
                  <a:schemeClr val="tx1"/>
                </a:solidFill>
                <a:latin typeface="Times New Roman" pitchFamily="18" charset="0"/>
                <a:ea typeface="ＭＳ Ｐゴシック" charset="-128"/>
                <a:cs typeface="ＭＳ Ｐゴシック" charset="-128"/>
              </a:rPr>
              <a:t> </a:t>
            </a:r>
          </a:p>
          <a:p>
            <a:r>
              <a:rPr lang="fr-FR" sz="1200" kern="1200" dirty="0" smtClean="0">
                <a:solidFill>
                  <a:schemeClr val="tx1"/>
                </a:solidFill>
                <a:latin typeface="Times New Roman" pitchFamily="18" charset="0"/>
                <a:ea typeface="ＭＳ Ｐゴシック" charset="-128"/>
                <a:cs typeface="ＭＳ Ｐゴシック" charset="-128"/>
              </a:rPr>
              <a:t>Considérant la partie variable d'une chaîne de récepteur antigénique, les deux premières régions hypervariables, CDR1 et CDR2 sont codées par le gène V, la région CDR3 est codée par la jonction V(D)J et  la région constante de ces chaînes correspond un gène C (pas de région constante pour les deux types de chaînes légères d'immunoglobulines). Le nombre de gènes de chaque type rendus disponibles pour le réarrangement est à l'origine d'une diversité combinatoire, qui constitue un facteur de variabilité pour la jonction V(D)J et donc pour la séquence de la boucle CDR3. La région CDR3 étant responsable d'un grand nombre des contacts directs avec le peptide antigénique, l'immunocompétence d'un individu repose sur la diversité de séquence de la boucle CDR3.</a:t>
            </a:r>
            <a:endParaRPr lang="es-ES_tradnl" sz="1200" kern="1200" dirty="0" smtClean="0">
              <a:solidFill>
                <a:schemeClr val="tx1"/>
              </a:solidFill>
              <a:latin typeface="Times New Roman" pitchFamily="18" charset="0"/>
              <a:ea typeface="ＭＳ Ｐゴシック" charset="-128"/>
              <a:cs typeface="ＭＳ Ｐゴシック" charset="-128"/>
            </a:endParaRPr>
          </a:p>
          <a:p>
            <a:r>
              <a:rPr lang="fr-FR" sz="1200" kern="1200" dirty="0" smtClean="0">
                <a:solidFill>
                  <a:schemeClr val="tx1"/>
                </a:solidFill>
                <a:latin typeface="Times New Roman" pitchFamily="18" charset="0"/>
                <a:ea typeface="ＭＳ Ｐゴシック" charset="-128"/>
                <a:cs typeface="ＭＳ Ｐゴシック" charset="-128"/>
              </a:rPr>
              <a:t> </a:t>
            </a:r>
            <a:endParaRPr lang="fr-FR" dirty="0" smtClean="0">
              <a:latin typeface="Times New Roman" charset="0"/>
            </a:endParaRPr>
          </a:p>
          <a:p>
            <a:pPr eaLnBrk="1" hangingPunct="1"/>
            <a:r>
              <a:rPr lang="fr-FR" dirty="0" smtClean="0">
                <a:latin typeface="Times New Roman" charset="0"/>
              </a:rPr>
              <a:t>Le </a:t>
            </a:r>
            <a:r>
              <a:rPr lang="fr-FR" dirty="0">
                <a:latin typeface="Times New Roman" charset="0"/>
              </a:rPr>
              <a:t>TCR est formé suite au processus de réarrangements des gènes V(D)J</a:t>
            </a:r>
          </a:p>
          <a:p>
            <a:pPr eaLnBrk="1" hangingPunct="1"/>
            <a:r>
              <a:rPr lang="fr-FR" dirty="0">
                <a:latin typeface="Times New Roman" charset="0"/>
              </a:rPr>
              <a:t>Les gènes V et J sont réparties dans deux régions chromosomiques distinctes La région V (102 gènes) et la région J (61 </a:t>
            </a:r>
            <a:r>
              <a:rPr lang="fr-FR" dirty="0" err="1">
                <a:latin typeface="Times New Roman" charset="0"/>
              </a:rPr>
              <a:t>genes</a:t>
            </a:r>
            <a:r>
              <a:rPr lang="fr-FR" dirty="0">
                <a:latin typeface="Times New Roman"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Nous en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venons</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maintenant</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à</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notre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travail de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modélisation</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qui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s’est</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basé</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sur</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des quantifications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expérimentales</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des associations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VaJa</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Ce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graphique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représente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l’utilisation</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à</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la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périphérie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 la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région</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par les 6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membres</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 la </a:t>
            </a:r>
            <a:r>
              <a:rPr lang="en-US" sz="120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famille</a:t>
            </a:r>
            <a:r>
              <a:rPr lang="en-US" sz="120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TRAV14.</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Les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V14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sont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ordonées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proximaux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aux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distaux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et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il</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en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est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même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pour les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utilisés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Cet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histogramme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montre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clairement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l’association</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préférentiellesdes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V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proximaux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avec les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proximaux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ainsi</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que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la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prévalence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des association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Vdistanx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distaux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Ainsi</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dans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le plan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défini</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par les axes VJ, les associations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situées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sur</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la diagonal issue le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l’origine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du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graphique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sont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les plus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représentées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Au contraire, les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V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distaux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semblent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peu</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réarranger</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proximaux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et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inversement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Au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niveau</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thymique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le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TRAV21 qui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est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un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proximal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utilise</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clairement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des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proximaux</a:t>
            </a:r>
            <a:endPar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Et le gèneTRAV1 qui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est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distal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est</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retrouvé</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réarrangé</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avec des J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gènes</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 plus </a:t>
            </a:r>
            <a:r>
              <a:rPr lang="en-US" sz="1200" b="0" baseline="0" dirty="0" err="1" smtClean="0">
                <a:solidFill>
                  <a:srgbClr val="0000FF"/>
                </a:solidFill>
                <a:effectLst>
                  <a:outerShdw blurRad="38100" dist="38100" dir="2700000" algn="tl">
                    <a:srgbClr val="000000">
                      <a:alpha val="43137"/>
                    </a:srgbClr>
                  </a:outerShdw>
                </a:effectLst>
                <a:ea typeface="Times New Roman" charset="0"/>
                <a:cs typeface="Times New Roman" charset="0"/>
              </a:rPr>
              <a:t>centraux</a:t>
            </a:r>
            <a:r>
              <a:rPr lang="en-US" sz="1200" b="0" baseline="0" dirty="0" smtClean="0">
                <a:solidFill>
                  <a:srgbClr val="0000FF"/>
                </a:solidFill>
                <a:effectLst>
                  <a:outerShdw blurRad="38100" dist="38100" dir="2700000" algn="tl">
                    <a:srgbClr val="000000">
                      <a:alpha val="43137"/>
                    </a:srgbClr>
                  </a:outerShdw>
                </a:effectLst>
                <a:ea typeface="Times New Roman" charset="0"/>
                <a:cs typeface="Times New Roman" charset="0"/>
              </a:rPr>
              <a:t>.</a:t>
            </a:r>
            <a:endParaRPr lang="en-US" sz="1200" b="1" baseline="0" dirty="0" smtClean="0">
              <a:solidFill>
                <a:srgbClr val="0000FF"/>
              </a:solidFill>
              <a:effectLst>
                <a:outerShdw blurRad="38100" dist="38100" dir="2700000" algn="tl">
                  <a:srgbClr val="000000">
                    <a:alpha val="43137"/>
                  </a:srgbClr>
                </a:outerShdw>
              </a:effectLst>
              <a:ea typeface="Times New Roman" charset="0"/>
              <a:cs typeface="Times New Roman"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FR"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FR" b="1" dirty="0" smtClean="0"/>
              <a:t>Ces graphiques semblent montrer que la position des gènes est un</a:t>
            </a:r>
            <a:r>
              <a:rPr lang="fr-FR" b="1" baseline="0" dirty="0" smtClean="0"/>
              <a:t> paramètre majeur pour leur utilisation. </a:t>
            </a:r>
            <a:endParaRPr lang="fr-FR" b="1" dirty="0"/>
          </a:p>
        </p:txBody>
      </p:sp>
      <p:sp>
        <p:nvSpPr>
          <p:cNvPr id="4" name="Slide Number Placeholder 3"/>
          <p:cNvSpPr>
            <a:spLocks noGrp="1"/>
          </p:cNvSpPr>
          <p:nvPr>
            <p:ph type="sldNum" sz="quarter" idx="10"/>
          </p:nvPr>
        </p:nvSpPr>
        <p:spPr/>
        <p:txBody>
          <a:bodyPr/>
          <a:lstStyle/>
          <a:p>
            <a:pPr>
              <a:defRPr/>
            </a:pPr>
            <a:fld id="{CA9475CB-4677-184C-8444-2956CD7D371A}" type="slidenum">
              <a:rPr lang="fr-FR" smtClean="0"/>
              <a:pPr>
                <a:defRPr/>
              </a:pPr>
              <a:t>6</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pied de page 3"/>
          <p:cNvSpPr>
            <a:spLocks noGrp="1"/>
          </p:cNvSpPr>
          <p:nvPr>
            <p:ph type="ftr" sz="quarter" idx="10"/>
          </p:nvPr>
        </p:nvSpPr>
        <p:spPr/>
        <p:txBody>
          <a:bodyPr/>
          <a:lstStyle/>
          <a:p>
            <a:r>
              <a:rPr lang="fr-FR" smtClean="0"/>
              <a:t>Les Treilles</a:t>
            </a:r>
            <a:endParaRPr lang="fr-FR"/>
          </a:p>
        </p:txBody>
      </p:sp>
      <p:sp>
        <p:nvSpPr>
          <p:cNvPr id="5" name="Espace réservé du numéro de diapositive 4"/>
          <p:cNvSpPr>
            <a:spLocks noGrp="1"/>
          </p:cNvSpPr>
          <p:nvPr>
            <p:ph type="sldNum" sz="quarter" idx="11"/>
          </p:nvPr>
        </p:nvSpPr>
        <p:spPr/>
        <p:txBody>
          <a:bodyPr/>
          <a:lstStyle/>
          <a:p>
            <a:fld id="{00031F40-4363-7D48-9BA8-DB1707D2A3EE}" type="slidenum">
              <a:rPr lang="fr-FR" smtClean="0"/>
              <a:pPr/>
              <a:t>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97162-80A9-1F4F-9A9B-48F0024D496F}" type="slidenum">
              <a:rPr lang="fr-FR"/>
              <a:pPr/>
              <a:t>16</a:t>
            </a:fld>
            <a:endParaRPr lang="fr-FR"/>
          </a:p>
        </p:txBody>
      </p:sp>
      <p:sp>
        <p:nvSpPr>
          <p:cNvPr id="10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
        <p:nvSpPr>
          <p:cNvPr id="5" name="Espace réservé du pied de page 4"/>
          <p:cNvSpPr>
            <a:spLocks noGrp="1"/>
          </p:cNvSpPr>
          <p:nvPr>
            <p:ph type="ftr" sz="quarter" idx="10"/>
          </p:nvPr>
        </p:nvSpPr>
        <p:spPr/>
        <p:txBody>
          <a:bodyPr/>
          <a:lstStyle/>
          <a:p>
            <a:r>
              <a:rPr lang="fr-FR" smtClean="0"/>
              <a:t>Les Treilles</a:t>
            </a:r>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0C83501-9ABC-0B41-AC85-799E8F82C5F5}" type="slidenum">
              <a:rPr lang="fr-FR"/>
              <a:pPr/>
              <a:t>22</a:t>
            </a:fld>
            <a:endParaRPr lang="fr-FR"/>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854885F-B851-B547-B959-2C7AAA6204FE}" type="slidenum">
              <a:rPr lang="fr-FR"/>
              <a:pPr/>
              <a:t>23</a:t>
            </a:fld>
            <a:endParaRPr lang="fr-FR"/>
          </a:p>
        </p:txBody>
      </p:sp>
      <p:sp>
        <p:nvSpPr>
          <p:cNvPr id="74755" name="Slide Image Placeholder 1"/>
          <p:cNvSpPr>
            <a:spLocks noGrp="1" noRot="1" noChangeAspect="1" noTextEdit="1"/>
          </p:cNvSpPr>
          <p:nvPr>
            <p:ph type="sldImg"/>
          </p:nvPr>
        </p:nvSpPr>
        <p:spPr>
          <a:ln/>
        </p:spPr>
      </p:sp>
      <p:sp>
        <p:nvSpPr>
          <p:cNvPr id="7475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ar-EG">
              <a:ea typeface="Arial" charset="0"/>
              <a:cs typeface="Arial" charset="0"/>
            </a:endParaRPr>
          </a:p>
        </p:txBody>
      </p:sp>
      <p:sp>
        <p:nvSpPr>
          <p:cNvPr id="747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0ED2C89F-046F-EF40-8E4B-E6479891D795}" type="slidenum">
              <a:rPr lang="en-US" sz="1200">
                <a:ea typeface="Arial" charset="0"/>
                <a:cs typeface="Arial" charset="0"/>
              </a:rPr>
              <a:pPr algn="r" eaLnBrk="1" hangingPunct="1"/>
              <a:t>23</a:t>
            </a:fld>
            <a:endParaRPr lang="en-US" sz="1200">
              <a:ea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3236471-5A1F-C345-BD23-83B3D1618AD7}" type="slidenum">
              <a:rPr lang="fr-FR"/>
              <a:pPr/>
              <a:t>24</a:t>
            </a:fld>
            <a:endParaRPr lang="fr-FR"/>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ar-EG">
              <a:ea typeface="Arial" charset="0"/>
              <a:cs typeface="Arial" charset="0"/>
            </a:endParaRPr>
          </a:p>
        </p:txBody>
      </p:sp>
      <p:sp>
        <p:nvSpPr>
          <p:cNvPr id="870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819B9562-D5E9-BC45-B92C-7BCBF302193D}" type="slidenum">
              <a:rPr lang="en-US" sz="1200">
                <a:ea typeface="Arial" charset="0"/>
                <a:cs typeface="Arial" charset="0"/>
              </a:rPr>
              <a:pPr algn="r" eaLnBrk="1" hangingPunct="1"/>
              <a:t>24</a:t>
            </a:fld>
            <a:endParaRPr lang="en-US" sz="1200">
              <a:ea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89F7045-4DF5-B34D-A8E0-06E0E2D2B4EC}" type="slidenum">
              <a:rPr lang="fr-FR"/>
              <a:pPr/>
              <a:t>25</a:t>
            </a:fld>
            <a:endParaRPr lang="fr-FR"/>
          </a:p>
        </p:txBody>
      </p:sp>
      <p:sp>
        <p:nvSpPr>
          <p:cNvPr id="89091" name="Slide Image Placeholder 1"/>
          <p:cNvSpPr>
            <a:spLocks noGrp="1" noRot="1" noChangeAspect="1" noTextEdit="1"/>
          </p:cNvSpPr>
          <p:nvPr>
            <p:ph type="sldImg"/>
          </p:nvPr>
        </p:nvSpPr>
        <p:spPr>
          <a:ln/>
        </p:spPr>
      </p:sp>
      <p:sp>
        <p:nvSpPr>
          <p:cNvPr id="8909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endParaRPr lang="ar-EG">
              <a:ea typeface="Arial" charset="0"/>
              <a:cs typeface="Arial" charset="0"/>
            </a:endParaRPr>
          </a:p>
        </p:txBody>
      </p:sp>
      <p:sp>
        <p:nvSpPr>
          <p:cNvPr id="89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0DEA5997-FB39-8A45-86A4-2A07E1C6BE88}" type="slidenum">
              <a:rPr lang="en-US" sz="1200">
                <a:ea typeface="Arial" charset="0"/>
                <a:cs typeface="Arial" charset="0"/>
              </a:rPr>
              <a:pPr algn="r" eaLnBrk="1" hangingPunct="1"/>
              <a:t>25</a:t>
            </a:fld>
            <a:endParaRPr lang="en-US" sz="1200">
              <a:ea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Cliquez et modifiez le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r>
              <a:rPr lang="fr-FR" smtClean="0"/>
              <a:t>26/11/2011</a:t>
            </a:r>
            <a:endParaRPr lang="fr-FR"/>
          </a:p>
        </p:txBody>
      </p:sp>
      <p:sp>
        <p:nvSpPr>
          <p:cNvPr id="2" name="Espace réservé du pied de page 1"/>
          <p:cNvSpPr>
            <a:spLocks noGrp="1"/>
          </p:cNvSpPr>
          <p:nvPr>
            <p:ph type="ftr" sz="quarter" idx="11"/>
          </p:nvPr>
        </p:nvSpPr>
        <p:spPr/>
        <p:txBody>
          <a:bodyPr/>
          <a:lstStyle/>
          <a:p>
            <a:r>
              <a:rPr lang="fr-FR" smtClean="0"/>
              <a:t>Valparaiso</a:t>
            </a:r>
            <a:endParaRPr lang="fr-FR"/>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8F1F1B41-8158-A943-B3C7-66CC89D5125D}"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
        <p:nvSpPr>
          <p:cNvPr id="6" name="Espace réservé du numéro de diapositive 5"/>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
        <p:nvSpPr>
          <p:cNvPr id="6" name="Espace réservé du numéro de diapositive 5"/>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752600" y="153988"/>
            <a:ext cx="7162800" cy="1066800"/>
          </a:xfr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752600" y="1295400"/>
            <a:ext cx="3505200" cy="48006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5410200" y="1295400"/>
            <a:ext cx="350520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5410200" y="3771900"/>
            <a:ext cx="3505200" cy="23241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p>
        </p:txBody>
      </p:sp>
      <p:sp>
        <p:nvSpPr>
          <p:cNvPr id="7" name="Rectangle 5"/>
          <p:cNvSpPr>
            <a:spLocks noGrp="1" noChangeArrowheads="1"/>
          </p:cNvSpPr>
          <p:nvPr>
            <p:ph type="ftr" sz="quarter" idx="11"/>
          </p:nvPr>
        </p:nvSpPr>
        <p:spPr>
          <a:ln/>
        </p:spPr>
        <p:txBody>
          <a:bodyPr/>
          <a:lstStyle>
            <a:lvl1pPr>
              <a:defRPr/>
            </a:lvl1pPr>
          </a:lstStyle>
          <a:p>
            <a:pPr>
              <a:defRPr/>
            </a:pPr>
            <a:endParaRPr lang="fr-FR"/>
          </a:p>
        </p:txBody>
      </p:sp>
      <p:sp>
        <p:nvSpPr>
          <p:cNvPr id="8" name="Rectangle 6"/>
          <p:cNvSpPr>
            <a:spLocks noGrp="1" noChangeArrowheads="1"/>
          </p:cNvSpPr>
          <p:nvPr>
            <p:ph type="sldNum" sz="quarter" idx="12"/>
          </p:nvPr>
        </p:nvSpPr>
        <p:spPr>
          <a:ln/>
        </p:spPr>
        <p:txBody>
          <a:bodyPr/>
          <a:lstStyle>
            <a:lvl1pPr>
              <a:defRPr/>
            </a:lvl1pPr>
          </a:lstStyle>
          <a:p>
            <a:pPr>
              <a:defRPr/>
            </a:pPr>
            <a:fld id="{A99890E2-42FD-BD47-A154-F34CC9A5E6F6}"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Cliquez et modifiez le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r>
              <a:rPr lang="fr-FR" smtClean="0"/>
              <a:t>26/11/2011</a:t>
            </a:r>
            <a:endParaRPr lang="fr-FR"/>
          </a:p>
        </p:txBody>
      </p:sp>
      <p:sp>
        <p:nvSpPr>
          <p:cNvPr id="19" name="Espace réservé du pied de page 18"/>
          <p:cNvSpPr>
            <a:spLocks noGrp="1"/>
          </p:cNvSpPr>
          <p:nvPr>
            <p:ph type="ftr" sz="quarter" idx="11"/>
          </p:nvPr>
        </p:nvSpPr>
        <p:spPr>
          <a:xfrm>
            <a:off x="3581400" y="76200"/>
            <a:ext cx="2895600" cy="288925"/>
          </a:xfrm>
        </p:spPr>
        <p:txBody>
          <a:bodyPr/>
          <a:lstStyle/>
          <a:p>
            <a:r>
              <a:rPr lang="fr-FR" smtClean="0"/>
              <a:t>Valparaiso</a:t>
            </a:r>
            <a:endParaRPr lang="fr-FR"/>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8F1F1B41-8158-A943-B3C7-66CC89D5125D}"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En-têt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9" name="Espace réservé de la date 18"/>
          <p:cNvSpPr>
            <a:spLocks noGrp="1"/>
          </p:cNvSpPr>
          <p:nvPr>
            <p:ph type="dt" sz="half" idx="10"/>
          </p:nvPr>
        </p:nvSpPr>
        <p:spPr/>
        <p:txBody>
          <a:bodyPr/>
          <a:lstStyle/>
          <a:p>
            <a:r>
              <a:rPr lang="fr-FR" smtClean="0"/>
              <a:t>26/11/2011</a:t>
            </a:r>
            <a:endParaRPr lang="fr-FR"/>
          </a:p>
        </p:txBody>
      </p:sp>
      <p:sp>
        <p:nvSpPr>
          <p:cNvPr id="11" name="Espace réservé du pied de page 10"/>
          <p:cNvSpPr>
            <a:spLocks noGrp="1"/>
          </p:cNvSpPr>
          <p:nvPr>
            <p:ph type="ftr" sz="quarter" idx="11"/>
          </p:nvPr>
        </p:nvSpPr>
        <p:spPr/>
        <p:txBody>
          <a:bodyPr/>
          <a:lstStyle/>
          <a:p>
            <a:r>
              <a:rPr lang="fr-FR" smtClean="0"/>
              <a:t>Valparaiso</a:t>
            </a:r>
            <a:endParaRPr lang="fr-FR"/>
          </a:p>
        </p:txBody>
      </p:sp>
      <p:sp>
        <p:nvSpPr>
          <p:cNvPr id="16" name="Espace réservé du numéro de diapositive 15"/>
          <p:cNvSpPr>
            <a:spLocks noGrp="1"/>
          </p:cNvSpPr>
          <p:nvPr>
            <p:ph type="sldNum" sz="quarter" idx="12"/>
          </p:nvPr>
        </p:nvSpPr>
        <p:spPr/>
        <p:txBody>
          <a:bodyPr/>
          <a:lstStyle/>
          <a:p>
            <a:fld id="{8F1F1B41-8158-A943-B3C7-66CC89D5125D}" type="slidenum">
              <a:rPr lang="fr-FR" smtClean="0"/>
              <a:t>‹#›</a:t>
            </a:fld>
            <a:endParaRPr lang="fr-FR"/>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Cliquez et modifiez le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Cliquez et modifiez le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r>
              <a:rPr lang="fr-FR" smtClean="0"/>
              <a:t>26/11/2011</a:t>
            </a:r>
            <a:endParaRPr lang="fr-FR"/>
          </a:p>
        </p:txBody>
      </p:sp>
      <p:sp>
        <p:nvSpPr>
          <p:cNvPr id="10" name="Espace réservé du pied de page 9"/>
          <p:cNvSpPr>
            <a:spLocks noGrp="1"/>
          </p:cNvSpPr>
          <p:nvPr>
            <p:ph type="ftr" sz="quarter" idx="11"/>
          </p:nvPr>
        </p:nvSpPr>
        <p:spPr/>
        <p:txBody>
          <a:bodyPr/>
          <a:lstStyle/>
          <a:p>
            <a:r>
              <a:rPr lang="fr-FR" smtClean="0"/>
              <a:t>Valparaiso</a:t>
            </a:r>
            <a:endParaRPr lang="fr-FR"/>
          </a:p>
        </p:txBody>
      </p:sp>
      <p:sp>
        <p:nvSpPr>
          <p:cNvPr id="31" name="Espace réservé du numéro de diapositive 30"/>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Cliquez et modifiez le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r>
              <a:rPr lang="fr-FR" smtClean="0"/>
              <a:t>26/11/2011</a:t>
            </a:r>
            <a:endParaRPr lang="fr-FR"/>
          </a:p>
        </p:txBody>
      </p:sp>
      <p:sp>
        <p:nvSpPr>
          <p:cNvPr id="6" name="Espace réservé du pied de page 5"/>
          <p:cNvSpPr>
            <a:spLocks noGrp="1"/>
          </p:cNvSpPr>
          <p:nvPr>
            <p:ph type="ftr" sz="quarter" idx="11"/>
          </p:nvPr>
        </p:nvSpPr>
        <p:spPr/>
        <p:txBody>
          <a:bodyPr/>
          <a:lstStyle/>
          <a:p>
            <a:r>
              <a:rPr lang="fr-FR" smtClean="0"/>
              <a:t>Valparaiso</a:t>
            </a:r>
            <a:endParaRPr lang="fr-FR"/>
          </a:p>
        </p:txBody>
      </p:sp>
      <p:sp>
        <p:nvSpPr>
          <p:cNvPr id="7" name="Espace réservé du numéro de diapositive 6"/>
          <p:cNvSpPr>
            <a:spLocks noGrp="1"/>
          </p:cNvSpPr>
          <p:nvPr>
            <p:ph type="sldNum" sz="quarter" idx="12"/>
          </p:nvPr>
        </p:nvSpPr>
        <p:spPr>
          <a:xfrm>
            <a:off x="8229600" y="6477000"/>
            <a:ext cx="762000" cy="246888"/>
          </a:xfrm>
        </p:spPr>
        <p:txBody>
          <a:bodyPr/>
          <a:lstStyle/>
          <a:p>
            <a:fld id="{8F1F1B41-8158-A943-B3C7-66CC89D5125D}" type="slidenum">
              <a:rPr lang="fr-FR" smtClean="0"/>
              <a:t>‹#›</a:t>
            </a:fld>
            <a:endParaRPr lang="fr-FR"/>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Cliquez et modifiez le titre</a:t>
            </a:r>
            <a:endParaRPr kumimoji="0" lang="en-US"/>
          </a:p>
        </p:txBody>
      </p:sp>
      <p:sp>
        <p:nvSpPr>
          <p:cNvPr id="12" name="Espace réservé de la date 11"/>
          <p:cNvSpPr>
            <a:spLocks noGrp="1"/>
          </p:cNvSpPr>
          <p:nvPr>
            <p:ph type="dt" sz="half" idx="10"/>
          </p:nvPr>
        </p:nvSpPr>
        <p:spPr/>
        <p:txBody>
          <a:bodyPr/>
          <a:lstStyle/>
          <a:p>
            <a:r>
              <a:rPr lang="fr-FR" smtClean="0"/>
              <a:t>26/11/2011</a:t>
            </a:r>
            <a:endParaRPr lang="fr-FR"/>
          </a:p>
        </p:txBody>
      </p:sp>
      <p:sp>
        <p:nvSpPr>
          <p:cNvPr id="21" name="Espace réservé du pied de page 20"/>
          <p:cNvSpPr>
            <a:spLocks noGrp="1"/>
          </p:cNvSpPr>
          <p:nvPr>
            <p:ph type="ftr" sz="quarter" idx="11"/>
          </p:nvPr>
        </p:nvSpPr>
        <p:spPr/>
        <p:txBody>
          <a:bodyPr/>
          <a:lstStyle/>
          <a:p>
            <a:r>
              <a:rPr lang="fr-FR" smtClean="0"/>
              <a:t>Valparaiso</a:t>
            </a:r>
            <a:endParaRPr lang="fr-FR"/>
          </a:p>
        </p:txBody>
      </p:sp>
      <p:sp>
        <p:nvSpPr>
          <p:cNvPr id="6" name="Espace réservé du numéro de diapositive 5"/>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26/11/2011</a:t>
            </a:r>
            <a:endParaRPr lang="fr-FR"/>
          </a:p>
        </p:txBody>
      </p:sp>
      <p:sp>
        <p:nvSpPr>
          <p:cNvPr id="24" name="Espace réservé du pied de page 23"/>
          <p:cNvSpPr>
            <a:spLocks noGrp="1"/>
          </p:cNvSpPr>
          <p:nvPr>
            <p:ph type="ftr" sz="quarter" idx="11"/>
          </p:nvPr>
        </p:nvSpPr>
        <p:spPr/>
        <p:txBody>
          <a:bodyPr/>
          <a:lstStyle/>
          <a:p>
            <a:r>
              <a:rPr lang="fr-FR" smtClean="0"/>
              <a:t>Valparaiso</a:t>
            </a:r>
            <a:endParaRPr lang="fr-FR"/>
          </a:p>
        </p:txBody>
      </p:sp>
      <p:sp>
        <p:nvSpPr>
          <p:cNvPr id="7" name="Espace réservé du numéro de diapositive 6"/>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Cliquez et modifiez le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r>
              <a:rPr lang="fr-FR" smtClean="0"/>
              <a:t>26/11/2011</a:t>
            </a:r>
            <a:endParaRPr lang="fr-FR"/>
          </a:p>
        </p:txBody>
      </p:sp>
      <p:sp>
        <p:nvSpPr>
          <p:cNvPr id="29" name="Espace réservé du pied de page 28"/>
          <p:cNvSpPr>
            <a:spLocks noGrp="1"/>
          </p:cNvSpPr>
          <p:nvPr>
            <p:ph type="ftr" sz="quarter" idx="11"/>
          </p:nvPr>
        </p:nvSpPr>
        <p:spPr/>
        <p:txBody>
          <a:bodyPr/>
          <a:lstStyle/>
          <a:p>
            <a:r>
              <a:rPr lang="fr-FR" smtClean="0"/>
              <a:t>Valparaiso</a:t>
            </a:r>
            <a:endParaRPr lang="fr-FR"/>
          </a:p>
        </p:txBody>
      </p:sp>
      <p:sp>
        <p:nvSpPr>
          <p:cNvPr id="7" name="Espace réservé du numéro de diapositive 6"/>
          <p:cNvSpPr>
            <a:spLocks noGrp="1"/>
          </p:cNvSpPr>
          <p:nvPr>
            <p:ph type="sldNum" sz="quarter" idx="12"/>
          </p:nvPr>
        </p:nvSpPr>
        <p:spPr/>
        <p:txBody>
          <a:bodyPr/>
          <a:lstStyle/>
          <a:p>
            <a:fld id="{8F1F1B41-8158-A943-B3C7-66CC89D5125D}"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
        <p:nvSpPr>
          <p:cNvPr id="31" name="Espace réservé du numéro de diapositive 30"/>
          <p:cNvSpPr>
            <a:spLocks noGrp="1"/>
          </p:cNvSpPr>
          <p:nvPr>
            <p:ph type="sldNum" sz="quarter" idx="12"/>
          </p:nvPr>
        </p:nvSpPr>
        <p:spPr/>
        <p:txBody>
          <a:bodyPr/>
          <a:lstStyle/>
          <a:p>
            <a:fld id="{8F1F1B41-8158-A943-B3C7-66CC89D5125D}" type="slidenum">
              <a:rPr lang="fr-FR" smtClean="0"/>
              <a:t>‹#›</a:t>
            </a:fld>
            <a:endParaRPr lang="fr-FR"/>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Cliquez et modifiez le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r>
              <a:rPr lang="fr-FR" smtClean="0"/>
              <a:t>26/11/2011</a:t>
            </a:r>
            <a:endParaRPr lang="fr-FR"/>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r>
              <a:rPr lang="fr-FR" smtClean="0"/>
              <a:t>Valparaiso</a:t>
            </a:r>
            <a:endParaRPr lang="fr-FR"/>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F1F1B41-8158-A943-B3C7-66CC89D5125D}" type="slidenum">
              <a:rPr lang="fr-FR" smtClean="0"/>
              <a:t>‹#›</a:t>
            </a:fld>
            <a:endParaRPr lang="fr-FR"/>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Cliquez et modifiez le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Document2!OLE_LINK9" TargetMode="External"/></Relationships>
</file>

<file path=ppt/slides/_rels/slide13.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Main:Users:jacquesdemongeot:Documents:TCS%20JDJW.docx!OLE_LINK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La_Gloria,_Veracruz" TargetMode="External"/><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OLE_LINK17"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Document2!OLE_LINK19" TargetMode="External"/></Relationships>
</file>

<file path=ppt/slides/_rels/slide34.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oleObject" Target="Document2!OLE_LINK20" TargetMode="External"/></Relationships>
</file>

<file path=ppt/slides/_rels/slide35.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oleObject" Target="Document2!OLE_LINK24" TargetMode="External"/></Relationships>
</file>

<file path=ppt/slides/_rels/slide36.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Document2!OLE_LINK1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oleObject" Target="Document2!OLE_LINK25" TargetMode="External"/></Relationships>
</file>

<file path=ppt/slides/_rels/slide39.xml.rels><?xml version="1.0" encoding="UTF-8" standalone="yes"?>
<Relationships xmlns="http://schemas.openxmlformats.org/package/2006/relationships"><Relationship Id="rId1" Type="http://schemas.openxmlformats.org/officeDocument/2006/relationships/vmlDrawing" Target="../drawings/vmlDrawing10.vml"/><Relationship Id="rId2" Type="http://schemas.openxmlformats.org/officeDocument/2006/relationships/slideLayout" Target="../slideLayouts/slideLayout7.xml"/><Relationship Id="rId3" Type="http://schemas.openxmlformats.org/officeDocument/2006/relationships/oleObject" Target="Document2!OLE_LINK1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oleObject" Target="Document2!OLE_LINK26" TargetMode="External"/><Relationship Id="rId4" Type="http://schemas.openxmlformats.org/officeDocument/2006/relationships/image" Target="../media/image53.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oleObject" Target="Document2!OLE_LINK15" TargetMode="External"/></Relationships>
</file>

<file path=ppt/slides/_rels/slide44.xml.rels><?xml version="1.0" encoding="UTF-8" standalone="yes"?>
<Relationships xmlns="http://schemas.openxmlformats.org/package/2006/relationships"><Relationship Id="rId1" Type="http://schemas.openxmlformats.org/officeDocument/2006/relationships/vmlDrawing" Target="../drawings/vmlDrawing13.vml"/><Relationship Id="rId2" Type="http://schemas.openxmlformats.org/officeDocument/2006/relationships/slideLayout" Target="../slideLayouts/slideLayout7.xml"/><Relationship Id="rId3" Type="http://schemas.openxmlformats.org/officeDocument/2006/relationships/oleObject" Target="Document2!OLE_LINK23"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oleObject" Target="Document2!OLE_LINK18" TargetMode="External"/><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381000" y="1445567"/>
            <a:ext cx="8458200" cy="1222375"/>
          </a:xfrm>
        </p:spPr>
        <p:txBody>
          <a:bodyPr>
            <a:noAutofit/>
          </a:bodyPr>
          <a:lstStyle/>
          <a:p>
            <a:pPr algn="ctr"/>
            <a:r>
              <a:rPr lang="fr-FR" sz="4800" b="1" dirty="0" smtClean="0">
                <a:solidFill>
                  <a:srgbClr val="FF6600"/>
                </a:solidFill>
                <a:effectLst>
                  <a:outerShdw blurRad="38100" dist="38100" dir="2700000" algn="tl">
                    <a:srgbClr val="000000">
                      <a:alpha val="43137"/>
                    </a:srgbClr>
                  </a:outerShdw>
                </a:effectLst>
              </a:rPr>
              <a:t>Evolution of </a:t>
            </a:r>
            <a:r>
              <a:rPr lang="fr-FR" sz="4800" b="1" dirty="0" err="1" smtClean="0">
                <a:solidFill>
                  <a:srgbClr val="FF6600"/>
                </a:solidFill>
                <a:effectLst>
                  <a:outerShdw blurRad="38100" dist="38100" dir="2700000" algn="tl">
                    <a:srgbClr val="000000">
                      <a:alpha val="43137"/>
                    </a:srgbClr>
                  </a:outerShdw>
                </a:effectLst>
              </a:rPr>
              <a:t>biological</a:t>
            </a:r>
            <a:r>
              <a:rPr lang="fr-FR" sz="4800" b="1" dirty="0" smtClean="0">
                <a:solidFill>
                  <a:srgbClr val="FF6600"/>
                </a:solidFill>
                <a:effectLst>
                  <a:outerShdw blurRad="38100" dist="38100" dir="2700000" algn="tl">
                    <a:srgbClr val="000000">
                      <a:alpha val="43137"/>
                    </a:srgbClr>
                  </a:outerShdw>
                </a:effectLst>
              </a:rPr>
              <a:t> </a:t>
            </a:r>
            <a:r>
              <a:rPr lang="fr-FR" sz="4800" b="1" dirty="0" err="1" smtClean="0">
                <a:solidFill>
                  <a:srgbClr val="FF6600"/>
                </a:solidFill>
                <a:effectLst>
                  <a:outerShdw blurRad="38100" dist="38100" dir="2700000" algn="tl">
                    <a:srgbClr val="000000">
                      <a:alpha val="43137"/>
                    </a:srgbClr>
                  </a:outerShdw>
                </a:effectLst>
              </a:rPr>
              <a:t>regulatory</a:t>
            </a:r>
            <a:r>
              <a:rPr lang="fr-FR" sz="4800" b="1" dirty="0" smtClean="0">
                <a:solidFill>
                  <a:srgbClr val="FF6600"/>
                </a:solidFill>
                <a:effectLst>
                  <a:outerShdw blurRad="38100" dist="38100" dir="2700000" algn="tl">
                    <a:srgbClr val="000000">
                      <a:alpha val="43137"/>
                    </a:srgbClr>
                  </a:outerShdw>
                </a:effectLst>
              </a:rPr>
              <a:t> networks</a:t>
            </a:r>
            <a:endParaRPr lang="fr-FR" sz="4800" b="1" dirty="0">
              <a:solidFill>
                <a:srgbClr val="FF6600"/>
              </a:solidFill>
              <a:effectLst>
                <a:outerShdw blurRad="38100" dist="38100" dir="2700000" algn="tl">
                  <a:srgbClr val="000000">
                    <a:alpha val="43137"/>
                  </a:srgbClr>
                </a:outerShdw>
              </a:effectLst>
            </a:endParaRPr>
          </a:p>
        </p:txBody>
      </p:sp>
      <p:sp>
        <p:nvSpPr>
          <p:cNvPr id="3" name="Sous-titre 2"/>
          <p:cNvSpPr>
            <a:spLocks noGrp="1"/>
          </p:cNvSpPr>
          <p:nvPr>
            <p:ph type="subTitle" idx="1"/>
          </p:nvPr>
        </p:nvSpPr>
        <p:spPr>
          <a:xfrm>
            <a:off x="1566093" y="4130533"/>
            <a:ext cx="5698768" cy="1239780"/>
          </a:xfrm>
        </p:spPr>
        <p:txBody>
          <a:bodyPr>
            <a:normAutofit lnSpcReduction="10000"/>
          </a:bodyPr>
          <a:lstStyle/>
          <a:p>
            <a:pPr algn="ctr"/>
            <a:r>
              <a:rPr lang="fr-FR" sz="2400" dirty="0" smtClean="0"/>
              <a:t>J. Demongeot</a:t>
            </a:r>
          </a:p>
          <a:p>
            <a:pPr algn="ctr"/>
            <a:r>
              <a:rPr lang="fr-FR" sz="2400" dirty="0" smtClean="0"/>
              <a:t>AGIM, CNRS/UJF</a:t>
            </a:r>
          </a:p>
          <a:p>
            <a:pPr algn="ctr"/>
            <a:r>
              <a:rPr lang="fr-FR" sz="2400" dirty="0" smtClean="0"/>
              <a:t>Grenoble</a:t>
            </a:r>
            <a:endParaRPr lang="fr-FR" sz="2400" dirty="0"/>
          </a:p>
        </p:txBody>
      </p:sp>
      <p:sp>
        <p:nvSpPr>
          <p:cNvPr id="4" name="Espace réservé de la date 3"/>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Valparaiso</a:t>
            </a:r>
            <a:endParaRPr lang="fr-FR"/>
          </a:p>
        </p:txBody>
      </p:sp>
      <p:grpSp>
        <p:nvGrpSpPr>
          <p:cNvPr id="2" name="Grouper 5"/>
          <p:cNvGrpSpPr>
            <a:grpSpLocks/>
          </p:cNvGrpSpPr>
          <p:nvPr/>
        </p:nvGrpSpPr>
        <p:grpSpPr bwMode="auto">
          <a:xfrm>
            <a:off x="0" y="0"/>
            <a:ext cx="9144000" cy="6858000"/>
            <a:chOff x="0" y="0"/>
            <a:chExt cx="9144000" cy="6858000"/>
          </a:xfrm>
        </p:grpSpPr>
        <p:pic>
          <p:nvPicPr>
            <p:cNvPr id="63493" name="Imag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ZoneTexte 4"/>
            <p:cNvSpPr txBox="1"/>
            <p:nvPr/>
          </p:nvSpPr>
          <p:spPr>
            <a:xfrm>
              <a:off x="6096000" y="4724400"/>
              <a:ext cx="1322388" cy="369888"/>
            </a:xfrm>
            <a:prstGeom prst="rect">
              <a:avLst/>
            </a:prstGeom>
            <a:noFill/>
          </p:spPr>
          <p:txBody>
            <a:bodyPr wrap="none">
              <a:spAutoFit/>
            </a:bodyPr>
            <a:lstStyle/>
            <a:p>
              <a:pPr>
                <a:defRPr/>
              </a:pPr>
              <a:r>
                <a:rPr lang="fr-FR" sz="1800" dirty="0">
                  <a:latin typeface="SchoolHouse Cursive B"/>
                  <a:cs typeface="SchoolHouse Cursive B"/>
                </a:rPr>
                <a:t>l</a:t>
              </a:r>
              <a:r>
                <a:rPr lang="fr-FR" sz="1800" i="1" dirty="0">
                  <a:latin typeface="SchoolHouse Cursive B"/>
                  <a:cs typeface="SchoolHouse Cursive B"/>
                </a:rPr>
                <a:t> </a:t>
              </a:r>
              <a:r>
                <a:rPr lang="fr-FR" sz="1800" i="1" dirty="0">
                  <a:latin typeface="+mj-lt"/>
                  <a:cs typeface="SchoolHouse Cursive B"/>
                </a:rPr>
                <a:t>= </a:t>
              </a:r>
              <a:r>
                <a:rPr lang="en-GB" sz="1800" dirty="0">
                  <a:latin typeface="+mj-lt"/>
                  <a:cs typeface="SchoolHouse Cursive B"/>
                </a:rPr>
                <a:t>3 × </a:t>
              </a:r>
              <a:r>
                <a:rPr lang="en-GB" sz="1800" i="1" dirty="0" err="1">
                  <a:latin typeface="+mj-lt"/>
                  <a:cs typeface="SchoolHouse Cursive B"/>
                </a:rPr>
                <a:t>r</a:t>
              </a:r>
              <a:r>
                <a:rPr lang="en-GB" sz="1800" i="1" dirty="0">
                  <a:latin typeface="+mj-lt"/>
                  <a:cs typeface="SchoolHouse Cursive B"/>
                </a:rPr>
                <a:t> </a:t>
              </a:r>
              <a:r>
                <a:rPr lang="en-GB" sz="1800" dirty="0">
                  <a:latin typeface="+mj-lt"/>
                  <a:cs typeface="SchoolHouse Cursive B"/>
                </a:rPr>
                <a:t>/ 2</a:t>
              </a:r>
            </a:p>
          </p:txBody>
        </p:sp>
      </p:grpSp>
      <p:sp>
        <p:nvSpPr>
          <p:cNvPr id="6" name="Espace réservé de la date 5"/>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pic>
        <p:nvPicPr>
          <p:cNvPr id="4" name="Image 3"/>
          <p:cNvPicPr>
            <a:picLocks noChangeAspect="1"/>
          </p:cNvPicPr>
          <p:nvPr/>
        </p:nvPicPr>
        <p:blipFill>
          <a:blip r:embed="rId2"/>
          <a:srcRect b="4963"/>
          <a:stretch>
            <a:fillRect/>
          </a:stretch>
        </p:blipFill>
        <p:spPr>
          <a:xfrm>
            <a:off x="1685304" y="0"/>
            <a:ext cx="5703170" cy="6898421"/>
          </a:xfrm>
          <a:prstGeom prst="rect">
            <a:avLst/>
          </a:prstGeom>
        </p:spPr>
      </p:pic>
      <p:sp>
        <p:nvSpPr>
          <p:cNvPr id="5" name="ZoneTexte 4"/>
          <p:cNvSpPr txBox="1"/>
          <p:nvPr/>
        </p:nvSpPr>
        <p:spPr>
          <a:xfrm>
            <a:off x="3614862" y="3052749"/>
            <a:ext cx="2088312" cy="646331"/>
          </a:xfrm>
          <a:prstGeom prst="rect">
            <a:avLst/>
          </a:prstGeom>
          <a:noFill/>
        </p:spPr>
        <p:txBody>
          <a:bodyPr wrap="square" rtlCol="0">
            <a:spAutoFit/>
          </a:bodyPr>
          <a:lstStyle/>
          <a:p>
            <a:pPr algn="ctr"/>
            <a:r>
              <a:rPr lang="fr-FR" b="1" dirty="0" smtClean="0">
                <a:solidFill>
                  <a:srgbClr val="FF6600"/>
                </a:solidFill>
              </a:rPr>
              <a:t>Positive circuits</a:t>
            </a:r>
          </a:p>
          <a:p>
            <a:pPr algn="ctr"/>
            <a:r>
              <a:rPr lang="fr-FR" b="1" dirty="0" err="1" smtClean="0">
                <a:solidFill>
                  <a:srgbClr val="FF6600"/>
                </a:solidFill>
              </a:rPr>
              <a:t>Negative</a:t>
            </a:r>
            <a:r>
              <a:rPr lang="fr-FR" b="1" dirty="0" smtClean="0">
                <a:solidFill>
                  <a:srgbClr val="FF6600"/>
                </a:solidFill>
              </a:rPr>
              <a:t> circuits</a:t>
            </a:r>
            <a:endParaRPr lang="fr-FR" b="1" dirty="0">
              <a:solidFill>
                <a:srgbClr val="FF6600"/>
              </a:solidFill>
            </a:endParaRPr>
          </a:p>
        </p:txBody>
      </p:sp>
      <p:sp>
        <p:nvSpPr>
          <p:cNvPr id="6" name="Ellipse 5"/>
          <p:cNvSpPr/>
          <p:nvPr/>
        </p:nvSpPr>
        <p:spPr>
          <a:xfrm>
            <a:off x="4283143" y="2733689"/>
            <a:ext cx="406400" cy="355693"/>
          </a:xfrm>
          <a:prstGeom prst="ellipse">
            <a:avLst/>
          </a:prstGeom>
          <a:noFill/>
          <a:ln w="47625" cap="flat" cmpd="sng" algn="ctr">
            <a:solidFill>
              <a:schemeClr val="accent1">
                <a:shade val="70000"/>
                <a:satMod val="1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sp>
        <p:nvSpPr>
          <p:cNvPr id="5" name="ZoneTexte 4"/>
          <p:cNvSpPr txBox="1"/>
          <p:nvPr/>
        </p:nvSpPr>
        <p:spPr>
          <a:xfrm>
            <a:off x="3124200" y="683840"/>
            <a:ext cx="2530561" cy="707886"/>
          </a:xfrm>
          <a:prstGeom prst="rect">
            <a:avLst/>
          </a:prstGeom>
          <a:noFill/>
        </p:spPr>
        <p:txBody>
          <a:bodyPr wrap="none" rtlCol="0">
            <a:spAutoFit/>
          </a:bodyPr>
          <a:lstStyle/>
          <a:p>
            <a:r>
              <a:rPr lang="fr-FR" sz="4000" b="1" dirty="0" smtClean="0">
                <a:solidFill>
                  <a:srgbClr val="FF6600"/>
                </a:solidFill>
                <a:effectLst>
                  <a:outerShdw blurRad="38100" dist="38100" dir="2700000" algn="tl">
                    <a:srgbClr val="000000">
                      <a:alpha val="43137"/>
                    </a:srgbClr>
                  </a:outerShdw>
                </a:effectLst>
              </a:rPr>
              <a:t>Frustration</a:t>
            </a:r>
            <a:endParaRPr lang="fr-FR" sz="4000" b="1" dirty="0">
              <a:solidFill>
                <a:srgbClr val="FF6600"/>
              </a:solidFill>
              <a:effectLst>
                <a:outerShdw blurRad="38100" dist="38100" dir="2700000" algn="tl">
                  <a:srgbClr val="000000">
                    <a:alpha val="43137"/>
                  </a:srgbClr>
                </a:outerShdw>
              </a:effectLst>
            </a:endParaRPr>
          </a:p>
        </p:txBody>
      </p:sp>
      <p:graphicFrame>
        <p:nvGraphicFramePr>
          <p:cNvPr id="58372" name="Object 4"/>
          <p:cNvGraphicFramePr>
            <a:graphicFrameLocks noChangeAspect="1"/>
          </p:cNvGraphicFramePr>
          <p:nvPr/>
        </p:nvGraphicFramePr>
        <p:xfrm>
          <a:off x="-1" y="1892030"/>
          <a:ext cx="9144001" cy="3073940"/>
        </p:xfrm>
        <a:graphic>
          <a:graphicData uri="http://schemas.openxmlformats.org/presentationml/2006/ole">
            <p:oleObj spid="_x0000_s58372" name="Document" r:id="rId3" imgW="5969000" imgH="2006600" progId="Word.Document.12">
              <p:link updateAutomatic="1"/>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57346" name="Object 2"/>
          <p:cNvGraphicFramePr>
            <a:graphicFrameLocks noChangeAspect="1"/>
          </p:cNvGraphicFramePr>
          <p:nvPr/>
        </p:nvGraphicFramePr>
        <p:xfrm>
          <a:off x="0" y="1036729"/>
          <a:ext cx="9144000" cy="3919729"/>
        </p:xfrm>
        <a:graphic>
          <a:graphicData uri="http://schemas.openxmlformats.org/presentationml/2006/ole">
            <p:oleObj spid="_x0000_s69634" name="Document" r:id="rId3" imgW="5969000" imgH="1943100" progId="Word.Document.12">
              <p:link updateAutomatic="1"/>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pic>
        <p:nvPicPr>
          <p:cNvPr id="5" name="Image 4"/>
          <p:cNvPicPr>
            <a:picLocks noChangeAspect="1"/>
          </p:cNvPicPr>
          <p:nvPr/>
        </p:nvPicPr>
        <p:blipFill>
          <a:blip r:embed="rId2"/>
          <a:stretch>
            <a:fillRect/>
          </a:stretch>
        </p:blipFill>
        <p:spPr>
          <a:xfrm>
            <a:off x="0" y="4833724"/>
            <a:ext cx="9160606" cy="1315369"/>
          </a:xfrm>
          <a:prstGeom prst="rect">
            <a:avLst/>
          </a:prstGeom>
        </p:spPr>
      </p:pic>
      <p:grpSp>
        <p:nvGrpSpPr>
          <p:cNvPr id="8" name="Grouper 7"/>
          <p:cNvGrpSpPr/>
          <p:nvPr/>
        </p:nvGrpSpPr>
        <p:grpSpPr>
          <a:xfrm>
            <a:off x="0" y="1107196"/>
            <a:ext cx="9143111" cy="4953872"/>
            <a:chOff x="0" y="1107196"/>
            <a:chExt cx="9143111" cy="4953872"/>
          </a:xfrm>
        </p:grpSpPr>
        <p:pic>
          <p:nvPicPr>
            <p:cNvPr id="4" name="Image 3"/>
            <p:cNvPicPr>
              <a:picLocks noChangeAspect="1"/>
            </p:cNvPicPr>
            <p:nvPr/>
          </p:nvPicPr>
          <p:blipFill>
            <a:blip r:embed="rId3"/>
            <a:stretch>
              <a:fillRect/>
            </a:stretch>
          </p:blipFill>
          <p:spPr>
            <a:xfrm>
              <a:off x="0" y="1107196"/>
              <a:ext cx="9143111" cy="3726529"/>
            </a:xfrm>
            <a:prstGeom prst="rect">
              <a:avLst/>
            </a:prstGeom>
          </p:spPr>
        </p:pic>
        <p:sp>
          <p:nvSpPr>
            <p:cNvPr id="6" name="Rectangle 5"/>
            <p:cNvSpPr/>
            <p:nvPr/>
          </p:nvSpPr>
          <p:spPr>
            <a:xfrm>
              <a:off x="8461893" y="5205981"/>
              <a:ext cx="529707" cy="4526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364628" y="5570650"/>
              <a:ext cx="1031019" cy="4904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349120"/>
            <a:ext cx="9144000" cy="838200"/>
          </a:xfrm>
        </p:spPr>
        <p:txBody>
          <a:bodyPr>
            <a:normAutofit fontScale="90000"/>
          </a:bodyPr>
          <a:lstStyle/>
          <a:p>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NOT CODING GENOME: The ROLE of MICRORNAS</a:t>
            </a:r>
            <a:endParaRPr lang="fr-FR" b="1" dirty="0">
              <a:solidFill>
                <a:srgbClr val="FF66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Espace réservé de la date 2"/>
          <p:cNvSpPr>
            <a:spLocks noGrp="1"/>
          </p:cNvSpPr>
          <p:nvPr>
            <p:ph type="dt" sz="half" idx="10"/>
          </p:nvPr>
        </p:nvSpPr>
        <p:spPr/>
        <p:txBody>
          <a:bodyPr/>
          <a:lstStyle/>
          <a:p>
            <a:r>
              <a:rPr lang="fr-FR" smtClean="0"/>
              <a:t>26/11/2011</a:t>
            </a:r>
            <a:endParaRPr lang="fr-FR"/>
          </a:p>
        </p:txBody>
      </p:sp>
      <p:sp>
        <p:nvSpPr>
          <p:cNvPr id="4" name="Espace réservé du pied de page 3"/>
          <p:cNvSpPr>
            <a:spLocks noGrp="1"/>
          </p:cNvSpPr>
          <p:nvPr>
            <p:ph type="ftr" sz="quarter" idx="11"/>
          </p:nvPr>
        </p:nvSpPr>
        <p:spPr/>
        <p:txBody>
          <a:bodyPr/>
          <a:lstStyle/>
          <a:p>
            <a:r>
              <a:rPr lang="fr-FR" smtClean="0"/>
              <a:t>Valparaiso</a:t>
            </a:r>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0" y="152400"/>
            <a:ext cx="9144000" cy="528638"/>
          </a:xfrm>
          <a:prstGeom prst="rect">
            <a:avLst/>
          </a:prstGeom>
          <a:noFill/>
          <a:ln w="9525">
            <a:solidFill>
              <a:schemeClr val="bg1"/>
            </a:solidFill>
            <a:miter lim="800000"/>
            <a:headEnd/>
            <a:tailEnd/>
          </a:ln>
          <a:effectLst/>
        </p:spPr>
        <p:txBody>
          <a:bodyPr>
            <a:prstTxWarp prst="textNoShape">
              <a:avLst/>
            </a:prstTxWarp>
            <a:spAutoFit/>
          </a:bodyPr>
          <a:lstStyle/>
          <a:p>
            <a:pPr algn="ctr"/>
            <a:r>
              <a:rPr lang="en-US" sz="2800" b="1" dirty="0">
                <a:solidFill>
                  <a:srgbClr val="FF6600"/>
                </a:solidFill>
                <a:effectLst>
                  <a:outerShdw blurRad="38100" dist="38100" dir="2700000" algn="tl">
                    <a:srgbClr val="000000"/>
                  </a:outerShdw>
                </a:effectLst>
                <a:latin typeface="Times New Roman" charset="0"/>
              </a:rPr>
              <a:t>Overview of mRNA and </a:t>
            </a:r>
            <a:r>
              <a:rPr lang="en-US" sz="2800" b="1" dirty="0" err="1">
                <a:solidFill>
                  <a:srgbClr val="FF6600"/>
                </a:solidFill>
                <a:effectLst>
                  <a:outerShdw blurRad="38100" dist="38100" dir="2700000" algn="tl">
                    <a:srgbClr val="000000"/>
                  </a:outerShdw>
                </a:effectLst>
                <a:latin typeface="Times New Roman" charset="0"/>
              </a:rPr>
              <a:t>miRNA</a:t>
            </a:r>
            <a:r>
              <a:rPr lang="en-US" sz="2800" b="1" dirty="0">
                <a:solidFill>
                  <a:srgbClr val="FF6600"/>
                </a:solidFill>
                <a:effectLst>
                  <a:outerShdw blurRad="38100" dist="38100" dir="2700000" algn="tl">
                    <a:srgbClr val="000000"/>
                  </a:outerShdw>
                </a:effectLst>
                <a:latin typeface="Times New Roman" charset="0"/>
              </a:rPr>
              <a:t> Processing</a:t>
            </a:r>
            <a:endParaRPr lang="en-US" sz="2000" b="1" dirty="0">
              <a:solidFill>
                <a:srgbClr val="FF6600"/>
              </a:solidFill>
            </a:endParaRPr>
          </a:p>
        </p:txBody>
      </p:sp>
      <p:pic>
        <p:nvPicPr>
          <p:cNvPr id="9218" name="Picture 2"/>
          <p:cNvPicPr>
            <a:picLocks noChangeAspect="1" noChangeArrowheads="1"/>
          </p:cNvPicPr>
          <p:nvPr/>
        </p:nvPicPr>
        <p:blipFill>
          <a:blip r:embed="rId3"/>
          <a:srcRect/>
          <a:stretch>
            <a:fillRect/>
          </a:stretch>
        </p:blipFill>
        <p:spPr bwMode="auto">
          <a:xfrm>
            <a:off x="1381125" y="685800"/>
            <a:ext cx="6467475" cy="1336675"/>
          </a:xfrm>
          <a:prstGeom prst="rect">
            <a:avLst/>
          </a:prstGeom>
          <a:noFill/>
          <a:ln w="9525">
            <a:noFill/>
            <a:miter lim="800000"/>
            <a:headEnd/>
            <a:tailEnd/>
          </a:ln>
        </p:spPr>
      </p:pic>
      <p:pic>
        <p:nvPicPr>
          <p:cNvPr id="9221" name="Picture 5"/>
          <p:cNvPicPr>
            <a:picLocks noChangeAspect="1" noChangeArrowheads="1"/>
          </p:cNvPicPr>
          <p:nvPr/>
        </p:nvPicPr>
        <p:blipFill>
          <a:blip r:embed="rId4"/>
          <a:srcRect/>
          <a:stretch>
            <a:fillRect/>
          </a:stretch>
        </p:blipFill>
        <p:spPr bwMode="auto">
          <a:xfrm>
            <a:off x="1371600" y="4430713"/>
            <a:ext cx="6477000" cy="1741487"/>
          </a:xfrm>
          <a:prstGeom prst="rect">
            <a:avLst/>
          </a:prstGeom>
          <a:noFill/>
          <a:ln w="9525">
            <a:noFill/>
            <a:miter lim="800000"/>
            <a:headEnd/>
            <a:tailEnd/>
          </a:ln>
          <a:effectLst/>
        </p:spPr>
      </p:pic>
      <p:sp>
        <p:nvSpPr>
          <p:cNvPr id="9224" name="Text Box 8"/>
          <p:cNvSpPr txBox="1">
            <a:spLocks noChangeArrowheads="1"/>
          </p:cNvSpPr>
          <p:nvPr/>
        </p:nvSpPr>
        <p:spPr bwMode="auto">
          <a:xfrm>
            <a:off x="5214487" y="5637827"/>
            <a:ext cx="1954381" cy="400110"/>
          </a:xfrm>
          <a:prstGeom prst="rect">
            <a:avLst/>
          </a:prstGeom>
          <a:noFill/>
          <a:ln w="9525">
            <a:noFill/>
            <a:miter lim="800000"/>
            <a:headEnd/>
            <a:tailEnd/>
          </a:ln>
        </p:spPr>
        <p:txBody>
          <a:bodyPr wrap="none">
            <a:prstTxWarp prst="textNoShape">
              <a:avLst/>
            </a:prstTxWarp>
            <a:spAutoFit/>
          </a:bodyPr>
          <a:lstStyle/>
          <a:p>
            <a:pPr algn="ctr"/>
            <a:r>
              <a:rPr lang="fr-FR" sz="1000" b="1" dirty="0" err="1">
                <a:solidFill>
                  <a:srgbClr val="FF0000"/>
                </a:solidFill>
              </a:rPr>
              <a:t>mRNA/miRNA</a:t>
            </a:r>
            <a:r>
              <a:rPr lang="fr-FR" sz="1000" b="1" dirty="0">
                <a:solidFill>
                  <a:srgbClr val="FF0000"/>
                </a:solidFill>
              </a:rPr>
              <a:t> </a:t>
            </a:r>
            <a:r>
              <a:rPr lang="fr-FR" sz="1000" b="1" dirty="0" err="1">
                <a:solidFill>
                  <a:srgbClr val="FF0000"/>
                </a:solidFill>
              </a:rPr>
              <a:t>pairing</a:t>
            </a:r>
            <a:endParaRPr lang="fr-FR" sz="1000" b="1" dirty="0" smtClean="0">
              <a:solidFill>
                <a:srgbClr val="FF0000"/>
              </a:solidFill>
            </a:endParaRPr>
          </a:p>
          <a:p>
            <a:r>
              <a:rPr lang="fr-FR" sz="1000" b="1" dirty="0" smtClean="0">
                <a:solidFill>
                  <a:srgbClr val="FF0000"/>
                </a:solidFill>
              </a:rPr>
              <a:t>RNA </a:t>
            </a:r>
            <a:r>
              <a:rPr lang="fr-FR" sz="1000" b="1" dirty="0" err="1" smtClean="0">
                <a:solidFill>
                  <a:srgbClr val="FF0000"/>
                </a:solidFill>
              </a:rPr>
              <a:t>binding</a:t>
            </a:r>
            <a:r>
              <a:rPr lang="fr-FR" sz="1000" b="1" dirty="0" smtClean="0">
                <a:solidFill>
                  <a:srgbClr val="FF0000"/>
                </a:solidFill>
              </a:rPr>
              <a:t> oligopeptide</a:t>
            </a:r>
          </a:p>
        </p:txBody>
      </p:sp>
      <p:pic>
        <p:nvPicPr>
          <p:cNvPr id="9219" name="Picture 3"/>
          <p:cNvPicPr>
            <a:picLocks noChangeAspect="1" noChangeArrowheads="1"/>
          </p:cNvPicPr>
          <p:nvPr/>
        </p:nvPicPr>
        <p:blipFill>
          <a:blip r:embed="rId5"/>
          <a:srcRect/>
          <a:stretch>
            <a:fillRect/>
          </a:stretch>
        </p:blipFill>
        <p:spPr bwMode="auto">
          <a:xfrm>
            <a:off x="1381125" y="2012950"/>
            <a:ext cx="6467475" cy="1323975"/>
          </a:xfrm>
          <a:prstGeom prst="rect">
            <a:avLst/>
          </a:prstGeom>
          <a:noFill/>
          <a:ln w="9525">
            <a:noFill/>
            <a:miter lim="800000"/>
            <a:headEnd/>
            <a:tailEnd/>
          </a:ln>
        </p:spPr>
      </p:pic>
      <p:pic>
        <p:nvPicPr>
          <p:cNvPr id="9220" name="Picture 4"/>
          <p:cNvPicPr>
            <a:picLocks noChangeAspect="1" noChangeArrowheads="1"/>
          </p:cNvPicPr>
          <p:nvPr/>
        </p:nvPicPr>
        <p:blipFill>
          <a:blip r:embed="rId6"/>
          <a:srcRect/>
          <a:stretch>
            <a:fillRect/>
          </a:stretch>
        </p:blipFill>
        <p:spPr bwMode="auto">
          <a:xfrm>
            <a:off x="1371600" y="3122613"/>
            <a:ext cx="6477000" cy="1374775"/>
          </a:xfrm>
          <a:prstGeom prst="rect">
            <a:avLst/>
          </a:prstGeom>
          <a:noFill/>
          <a:ln w="9525">
            <a:noFill/>
            <a:miter lim="800000"/>
            <a:headEnd/>
            <a:tailEnd/>
          </a:ln>
          <a:effectLst/>
        </p:spPr>
      </p:pic>
      <p:sp>
        <p:nvSpPr>
          <p:cNvPr id="9225" name="Line 9"/>
          <p:cNvSpPr>
            <a:spLocks noChangeShapeType="1"/>
          </p:cNvSpPr>
          <p:nvPr/>
        </p:nvSpPr>
        <p:spPr bwMode="auto">
          <a:xfrm>
            <a:off x="6710363" y="5518150"/>
            <a:ext cx="331787" cy="0"/>
          </a:xfrm>
          <a:prstGeom prst="line">
            <a:avLst/>
          </a:prstGeom>
          <a:noFill/>
          <a:ln w="76200">
            <a:solidFill>
              <a:srgbClr val="FA172B"/>
            </a:solidFill>
            <a:round/>
            <a:headEnd/>
            <a:tailEnd/>
          </a:ln>
        </p:spPr>
        <p:txBody>
          <a:bodyPr wrap="none" anchor="ctr">
            <a:prstTxWarp prst="textNoShape">
              <a:avLst/>
            </a:prstTxWarp>
          </a:bodyPr>
          <a:lstStyle/>
          <a:p>
            <a:endParaRPr lang="fr-FR"/>
          </a:p>
        </p:txBody>
      </p:sp>
      <p:sp>
        <p:nvSpPr>
          <p:cNvPr id="9226" name="Text Box 10"/>
          <p:cNvSpPr txBox="1">
            <a:spLocks noChangeArrowheads="1"/>
          </p:cNvSpPr>
          <p:nvPr/>
        </p:nvSpPr>
        <p:spPr bwMode="auto">
          <a:xfrm>
            <a:off x="6361113" y="1190625"/>
            <a:ext cx="1192212" cy="244475"/>
          </a:xfrm>
          <a:prstGeom prst="rect">
            <a:avLst/>
          </a:prstGeom>
          <a:noFill/>
          <a:ln w="9525">
            <a:noFill/>
            <a:miter lim="800000"/>
            <a:headEnd/>
            <a:tailEnd/>
          </a:ln>
        </p:spPr>
        <p:txBody>
          <a:bodyPr wrap="none">
            <a:prstTxWarp prst="textNoShape">
              <a:avLst/>
            </a:prstTxWarp>
            <a:spAutoFit/>
          </a:bodyPr>
          <a:lstStyle/>
          <a:p>
            <a:r>
              <a:rPr lang="fr-FR" sz="1000" b="1">
                <a:solidFill>
                  <a:srgbClr val="FF0000"/>
                </a:solidFill>
              </a:rPr>
              <a:t>Non coding DNA</a:t>
            </a:r>
            <a:endParaRPr lang="fr-FR" sz="1200">
              <a:solidFill>
                <a:srgbClr val="000000"/>
              </a:solidFill>
            </a:endParaRPr>
          </a:p>
        </p:txBody>
      </p:sp>
      <p:sp>
        <p:nvSpPr>
          <p:cNvPr id="9227" name="Line 11"/>
          <p:cNvSpPr>
            <a:spLocks noChangeShapeType="1"/>
          </p:cNvSpPr>
          <p:nvPr/>
        </p:nvSpPr>
        <p:spPr bwMode="auto">
          <a:xfrm flipH="1">
            <a:off x="6934200" y="1614488"/>
            <a:ext cx="41275" cy="3838575"/>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fr-FR"/>
          </a:p>
        </p:txBody>
      </p:sp>
      <p:sp>
        <p:nvSpPr>
          <p:cNvPr id="9228" name="Text Box 12"/>
          <p:cNvSpPr txBox="1">
            <a:spLocks noChangeArrowheads="1"/>
          </p:cNvSpPr>
          <p:nvPr/>
        </p:nvSpPr>
        <p:spPr bwMode="auto">
          <a:xfrm>
            <a:off x="4216400" y="1192213"/>
            <a:ext cx="931863" cy="244475"/>
          </a:xfrm>
          <a:prstGeom prst="rect">
            <a:avLst/>
          </a:prstGeom>
          <a:noFill/>
          <a:ln w="9525">
            <a:noFill/>
            <a:miter lim="800000"/>
            <a:headEnd/>
            <a:tailEnd/>
          </a:ln>
        </p:spPr>
        <p:txBody>
          <a:bodyPr wrap="none">
            <a:prstTxWarp prst="textNoShape">
              <a:avLst/>
            </a:prstTxWarp>
            <a:spAutoFit/>
          </a:bodyPr>
          <a:lstStyle/>
          <a:p>
            <a:r>
              <a:rPr lang="fr-FR" sz="1000" b="1">
                <a:solidFill>
                  <a:srgbClr val="000000"/>
                </a:solidFill>
              </a:rPr>
              <a:t>Coding DNA</a:t>
            </a:r>
            <a:endParaRPr lang="fr-FR"/>
          </a:p>
        </p:txBody>
      </p:sp>
      <p:sp>
        <p:nvSpPr>
          <p:cNvPr id="9229" name="Text Box 13"/>
          <p:cNvSpPr txBox="1">
            <a:spLocks noChangeArrowheads="1"/>
          </p:cNvSpPr>
          <p:nvPr/>
        </p:nvSpPr>
        <p:spPr bwMode="auto">
          <a:xfrm>
            <a:off x="6097588" y="3132138"/>
            <a:ext cx="1638300" cy="244475"/>
          </a:xfrm>
          <a:prstGeom prst="rect">
            <a:avLst/>
          </a:prstGeom>
          <a:noFill/>
          <a:ln w="9525">
            <a:noFill/>
            <a:miter lim="800000"/>
            <a:headEnd/>
            <a:tailEnd/>
          </a:ln>
        </p:spPr>
        <p:txBody>
          <a:bodyPr>
            <a:prstTxWarp prst="textNoShape">
              <a:avLst/>
            </a:prstTxWarp>
            <a:spAutoFit/>
          </a:bodyPr>
          <a:lstStyle/>
          <a:p>
            <a:pPr algn="ctr"/>
            <a:r>
              <a:rPr lang="fr-FR" sz="1000" b="1">
                <a:solidFill>
                  <a:srgbClr val="FF0000"/>
                </a:solidFill>
              </a:rPr>
              <a:t>pre-miRNA hairpin</a:t>
            </a:r>
            <a:endParaRPr lang="fr-FR" sz="1000"/>
          </a:p>
        </p:txBody>
      </p:sp>
      <p:sp>
        <p:nvSpPr>
          <p:cNvPr id="9230" name="Rectangle 14"/>
          <p:cNvSpPr>
            <a:spLocks noChangeArrowheads="1"/>
          </p:cNvSpPr>
          <p:nvPr/>
        </p:nvSpPr>
        <p:spPr bwMode="auto">
          <a:xfrm>
            <a:off x="6481763" y="2963863"/>
            <a:ext cx="928687" cy="196850"/>
          </a:xfrm>
          <a:prstGeom prst="rect">
            <a:avLst/>
          </a:prstGeom>
          <a:noFill/>
          <a:ln w="9525">
            <a:noFill/>
            <a:miter lim="800000"/>
            <a:headEnd/>
            <a:tailEnd/>
          </a:ln>
        </p:spPr>
        <p:txBody>
          <a:bodyPr wrap="none" anchor="ctr">
            <a:prstTxWarp prst="textNoShape">
              <a:avLst/>
            </a:prstTxWarp>
          </a:bodyPr>
          <a:lstStyle/>
          <a:p>
            <a:pPr algn="ctr"/>
            <a:r>
              <a:rPr lang="fr-FR" sz="1000" b="1">
                <a:solidFill>
                  <a:srgbClr val="FF0000"/>
                </a:solidFill>
              </a:rPr>
              <a:t>Drosha Enzyme</a:t>
            </a:r>
            <a:endParaRPr lang="fr-FR" sz="1000" b="1">
              <a:solidFill>
                <a:srgbClr val="000000"/>
              </a:solidFill>
            </a:endParaRPr>
          </a:p>
        </p:txBody>
      </p:sp>
      <p:sp>
        <p:nvSpPr>
          <p:cNvPr id="9232" name="Text Box 16"/>
          <p:cNvSpPr txBox="1">
            <a:spLocks noChangeArrowheads="1"/>
          </p:cNvSpPr>
          <p:nvPr/>
        </p:nvSpPr>
        <p:spPr bwMode="auto">
          <a:xfrm>
            <a:off x="6484938" y="3384550"/>
            <a:ext cx="882650" cy="244475"/>
          </a:xfrm>
          <a:prstGeom prst="rect">
            <a:avLst/>
          </a:prstGeom>
          <a:noFill/>
          <a:ln w="9525">
            <a:noFill/>
            <a:miter lim="800000"/>
            <a:headEnd/>
            <a:tailEnd/>
          </a:ln>
        </p:spPr>
        <p:txBody>
          <a:bodyPr wrap="none">
            <a:prstTxWarp prst="textNoShape">
              <a:avLst/>
            </a:prstTxWarp>
            <a:spAutoFit/>
          </a:bodyPr>
          <a:lstStyle/>
          <a:p>
            <a:r>
              <a:rPr lang="fr-FR" sz="1000" b="1">
                <a:solidFill>
                  <a:srgbClr val="FF0000"/>
                </a:solidFill>
              </a:rPr>
              <a:t>Exportine-5</a:t>
            </a:r>
            <a:endParaRPr lang="fr-FR" sz="1000" b="1"/>
          </a:p>
        </p:txBody>
      </p:sp>
      <p:sp>
        <p:nvSpPr>
          <p:cNvPr id="9233" name="Text Box 17"/>
          <p:cNvSpPr txBox="1">
            <a:spLocks noChangeArrowheads="1"/>
          </p:cNvSpPr>
          <p:nvPr/>
        </p:nvSpPr>
        <p:spPr bwMode="auto">
          <a:xfrm>
            <a:off x="6973888" y="5324475"/>
            <a:ext cx="776287" cy="304800"/>
          </a:xfrm>
          <a:prstGeom prst="rect">
            <a:avLst/>
          </a:prstGeom>
          <a:noFill/>
          <a:ln w="9525">
            <a:noFill/>
            <a:miter lim="800000"/>
            <a:headEnd/>
            <a:tailEnd/>
          </a:ln>
        </p:spPr>
        <p:txBody>
          <a:bodyPr wrap="none">
            <a:prstTxWarp prst="textNoShape">
              <a:avLst/>
            </a:prstTxWarp>
            <a:spAutoFit/>
          </a:bodyPr>
          <a:lstStyle/>
          <a:p>
            <a:r>
              <a:rPr lang="fr-FR" sz="1400" b="1">
                <a:solidFill>
                  <a:srgbClr val="FA172B"/>
                </a:solidFill>
              </a:rPr>
              <a:t>miRNA</a:t>
            </a:r>
            <a:endParaRPr lang="fr-FR"/>
          </a:p>
        </p:txBody>
      </p:sp>
      <p:sp>
        <p:nvSpPr>
          <p:cNvPr id="9234" name="Text Box 18"/>
          <p:cNvSpPr txBox="1">
            <a:spLocks noChangeArrowheads="1"/>
          </p:cNvSpPr>
          <p:nvPr/>
        </p:nvSpPr>
        <p:spPr bwMode="auto">
          <a:xfrm>
            <a:off x="5180013" y="5349875"/>
            <a:ext cx="915987" cy="244475"/>
          </a:xfrm>
          <a:prstGeom prst="rect">
            <a:avLst/>
          </a:prstGeom>
          <a:solidFill>
            <a:srgbClr val="FFE3E9"/>
          </a:solidFill>
          <a:ln w="9525">
            <a:noFill/>
            <a:miter lim="800000"/>
            <a:headEnd/>
            <a:tailEnd/>
          </a:ln>
        </p:spPr>
        <p:txBody>
          <a:bodyPr>
            <a:prstTxWarp prst="textNoShape">
              <a:avLst/>
            </a:prstTxWarp>
            <a:spAutoFit/>
          </a:bodyPr>
          <a:lstStyle/>
          <a:p>
            <a:endParaRPr lang="fr-FR" sz="1000" b="1">
              <a:solidFill>
                <a:srgbClr val="000000"/>
              </a:solidFill>
            </a:endParaRPr>
          </a:p>
        </p:txBody>
      </p:sp>
      <p:sp>
        <p:nvSpPr>
          <p:cNvPr id="9235" name="Text Box 19"/>
          <p:cNvSpPr txBox="1">
            <a:spLocks noChangeArrowheads="1"/>
          </p:cNvSpPr>
          <p:nvPr/>
        </p:nvSpPr>
        <p:spPr bwMode="auto">
          <a:xfrm>
            <a:off x="1955800" y="898525"/>
            <a:ext cx="544513" cy="396875"/>
          </a:xfrm>
          <a:prstGeom prst="rect">
            <a:avLst/>
          </a:prstGeom>
          <a:noFill/>
          <a:ln w="9525">
            <a:noFill/>
            <a:miter lim="800000"/>
            <a:headEnd/>
            <a:tailEnd/>
          </a:ln>
        </p:spPr>
        <p:txBody>
          <a:bodyPr wrap="none">
            <a:prstTxWarp prst="textNoShape">
              <a:avLst/>
            </a:prstTxWarp>
            <a:spAutoFit/>
          </a:bodyPr>
          <a:lstStyle/>
          <a:p>
            <a:r>
              <a:rPr lang="fr-FR" sz="1000" b="1">
                <a:solidFill>
                  <a:schemeClr val="bg2"/>
                </a:solidFill>
              </a:rPr>
              <a:t>CATG</a:t>
            </a:r>
          </a:p>
          <a:p>
            <a:r>
              <a:rPr lang="fr-FR" sz="1000" b="1">
                <a:solidFill>
                  <a:schemeClr val="bg2"/>
                </a:solidFill>
              </a:rPr>
              <a:t>GTAC</a:t>
            </a:r>
            <a:endParaRPr lang="fr-FR"/>
          </a:p>
        </p:txBody>
      </p:sp>
      <p:sp>
        <p:nvSpPr>
          <p:cNvPr id="9236" name="Text Box 20"/>
          <p:cNvSpPr txBox="1">
            <a:spLocks noChangeArrowheads="1"/>
          </p:cNvSpPr>
          <p:nvPr/>
        </p:nvSpPr>
        <p:spPr bwMode="auto">
          <a:xfrm>
            <a:off x="2022475" y="2938463"/>
            <a:ext cx="520700" cy="228600"/>
          </a:xfrm>
          <a:prstGeom prst="rect">
            <a:avLst/>
          </a:prstGeom>
          <a:noFill/>
          <a:ln w="9525">
            <a:noFill/>
            <a:miter lim="800000"/>
            <a:headEnd/>
            <a:tailEnd/>
          </a:ln>
        </p:spPr>
        <p:txBody>
          <a:bodyPr wrap="none">
            <a:prstTxWarp prst="textNoShape">
              <a:avLst/>
            </a:prstTxWarp>
            <a:spAutoFit/>
          </a:bodyPr>
          <a:lstStyle/>
          <a:p>
            <a:r>
              <a:rPr lang="fr-FR" sz="900" b="1"/>
              <a:t>GUAC</a:t>
            </a:r>
            <a:endParaRPr lang="fr-FR" b="1"/>
          </a:p>
        </p:txBody>
      </p:sp>
      <p:sp>
        <p:nvSpPr>
          <p:cNvPr id="9237" name="Text Box 21"/>
          <p:cNvSpPr txBox="1">
            <a:spLocks noChangeArrowheads="1"/>
          </p:cNvSpPr>
          <p:nvPr/>
        </p:nvSpPr>
        <p:spPr bwMode="auto">
          <a:xfrm>
            <a:off x="4773613" y="5334000"/>
            <a:ext cx="865187" cy="304800"/>
          </a:xfrm>
          <a:prstGeom prst="rect">
            <a:avLst/>
          </a:prstGeom>
          <a:noFill/>
          <a:ln w="9525">
            <a:noFill/>
            <a:miter lim="800000"/>
            <a:headEnd/>
            <a:tailEnd/>
          </a:ln>
        </p:spPr>
        <p:txBody>
          <a:bodyPr>
            <a:prstTxWarp prst="textNoShape">
              <a:avLst/>
            </a:prstTxWarp>
            <a:spAutoFit/>
          </a:bodyPr>
          <a:lstStyle/>
          <a:p>
            <a:r>
              <a:rPr lang="fr-FR" sz="1400" b="1">
                <a:solidFill>
                  <a:srgbClr val="000000"/>
                </a:solidFill>
              </a:rPr>
              <a:t>tRNAs</a:t>
            </a:r>
            <a:endParaRPr lang="fr-FR"/>
          </a:p>
        </p:txBody>
      </p:sp>
      <p:sp>
        <p:nvSpPr>
          <p:cNvPr id="9238" name="Text Box 22"/>
          <p:cNvSpPr txBox="1">
            <a:spLocks noChangeArrowheads="1"/>
          </p:cNvSpPr>
          <p:nvPr/>
        </p:nvSpPr>
        <p:spPr bwMode="auto">
          <a:xfrm>
            <a:off x="4973638" y="4837113"/>
            <a:ext cx="727075" cy="304800"/>
          </a:xfrm>
          <a:prstGeom prst="rect">
            <a:avLst/>
          </a:prstGeom>
          <a:noFill/>
          <a:ln w="9525">
            <a:noFill/>
            <a:miter lim="800000"/>
            <a:headEnd/>
            <a:tailEnd/>
          </a:ln>
        </p:spPr>
        <p:txBody>
          <a:bodyPr wrap="none">
            <a:prstTxWarp prst="textNoShape">
              <a:avLst/>
            </a:prstTxWarp>
            <a:spAutoFit/>
          </a:bodyPr>
          <a:lstStyle/>
          <a:p>
            <a:r>
              <a:rPr lang="fr-FR" sz="1400" b="1">
                <a:solidFill>
                  <a:srgbClr val="000000"/>
                </a:solidFill>
              </a:rPr>
              <a:t>mRNA</a:t>
            </a:r>
            <a:endParaRPr lang="fr-FR" sz="1800" b="1">
              <a:solidFill>
                <a:schemeClr val="accent1"/>
              </a:solidFill>
            </a:endParaRPr>
          </a:p>
        </p:txBody>
      </p:sp>
      <p:sp>
        <p:nvSpPr>
          <p:cNvPr id="9241" name="Text Box 25"/>
          <p:cNvSpPr txBox="1">
            <a:spLocks noChangeArrowheads="1"/>
          </p:cNvSpPr>
          <p:nvPr/>
        </p:nvSpPr>
        <p:spPr bwMode="auto">
          <a:xfrm>
            <a:off x="6535738" y="1358900"/>
            <a:ext cx="981075" cy="244475"/>
          </a:xfrm>
          <a:prstGeom prst="rect">
            <a:avLst/>
          </a:prstGeom>
          <a:noFill/>
          <a:ln w="9525">
            <a:noFill/>
            <a:miter lim="800000"/>
            <a:headEnd/>
            <a:tailEnd/>
          </a:ln>
        </p:spPr>
        <p:txBody>
          <a:bodyPr>
            <a:prstTxWarp prst="textNoShape">
              <a:avLst/>
            </a:prstTxWarp>
            <a:spAutoFit/>
          </a:bodyPr>
          <a:lstStyle/>
          <a:p>
            <a:r>
              <a:rPr lang="fr-FR" sz="1000" b="1">
                <a:solidFill>
                  <a:srgbClr val="FF0000"/>
                </a:solidFill>
              </a:rPr>
              <a:t>pri-miRNA</a:t>
            </a:r>
            <a:endParaRPr lang="fr-FR"/>
          </a:p>
        </p:txBody>
      </p:sp>
      <p:sp>
        <p:nvSpPr>
          <p:cNvPr id="9245" name="Text Box 29"/>
          <p:cNvSpPr txBox="1">
            <a:spLocks noChangeArrowheads="1"/>
          </p:cNvSpPr>
          <p:nvPr/>
        </p:nvSpPr>
        <p:spPr bwMode="auto">
          <a:xfrm>
            <a:off x="7135168" y="5185975"/>
            <a:ext cx="600720" cy="276999"/>
          </a:xfrm>
          <a:prstGeom prst="rect">
            <a:avLst/>
          </a:prstGeom>
          <a:noFill/>
          <a:ln w="9525">
            <a:noFill/>
            <a:miter lim="800000"/>
            <a:headEnd/>
            <a:tailEnd/>
          </a:ln>
        </p:spPr>
        <p:txBody>
          <a:bodyPr wrap="none">
            <a:prstTxWarp prst="textNoShape">
              <a:avLst/>
            </a:prstTxWarp>
            <a:spAutoFit/>
          </a:bodyPr>
          <a:lstStyle/>
          <a:p>
            <a:r>
              <a:rPr lang="fr-FR" sz="1200" b="1" dirty="0">
                <a:solidFill>
                  <a:srgbClr val="FF0000"/>
                </a:solidFill>
              </a:rPr>
              <a:t>RISC</a:t>
            </a:r>
            <a:endParaRPr lang="fr-FR" dirty="0">
              <a:solidFill>
                <a:srgbClr val="FF0000"/>
              </a:solidFill>
            </a:endParaRPr>
          </a:p>
        </p:txBody>
      </p:sp>
      <p:sp>
        <p:nvSpPr>
          <p:cNvPr id="9248" name="Line 32"/>
          <p:cNvSpPr>
            <a:spLocks noChangeShapeType="1"/>
          </p:cNvSpPr>
          <p:nvPr/>
        </p:nvSpPr>
        <p:spPr bwMode="auto">
          <a:xfrm>
            <a:off x="5491163" y="5334000"/>
            <a:ext cx="0" cy="228600"/>
          </a:xfrm>
          <a:prstGeom prst="line">
            <a:avLst/>
          </a:prstGeom>
          <a:noFill/>
          <a:ln w="19050">
            <a:solidFill>
              <a:schemeClr val="bg1"/>
            </a:solidFill>
            <a:round/>
            <a:headEnd/>
            <a:tailEnd type="triangle" w="med" len="med"/>
          </a:ln>
        </p:spPr>
        <p:txBody>
          <a:bodyPr wrap="none" anchor="ctr">
            <a:prstTxWarp prst="textNoShape">
              <a:avLst/>
            </a:prstTxWarp>
          </a:bodyPr>
          <a:lstStyle/>
          <a:p>
            <a:endParaRPr lang="fr-FR"/>
          </a:p>
        </p:txBody>
      </p:sp>
      <p:sp>
        <p:nvSpPr>
          <p:cNvPr id="9249" name="Line 33"/>
          <p:cNvSpPr>
            <a:spLocks noChangeShapeType="1"/>
          </p:cNvSpPr>
          <p:nvPr/>
        </p:nvSpPr>
        <p:spPr bwMode="auto">
          <a:xfrm flipH="1" flipV="1">
            <a:off x="6172199" y="5257800"/>
            <a:ext cx="538163" cy="260350"/>
          </a:xfrm>
          <a:prstGeom prst="line">
            <a:avLst/>
          </a:prstGeom>
          <a:noFill/>
          <a:ln w="19050">
            <a:solidFill>
              <a:srgbClr val="FF0000"/>
            </a:solidFill>
            <a:round/>
            <a:headEnd/>
            <a:tailEnd type="triangle" w="med" len="med"/>
          </a:ln>
        </p:spPr>
        <p:txBody>
          <a:bodyPr wrap="none" anchor="ctr">
            <a:prstTxWarp prst="textNoShape">
              <a:avLst/>
            </a:prstTxWarp>
          </a:bodyPr>
          <a:lstStyle/>
          <a:p>
            <a:endParaRPr lang="fr-FR"/>
          </a:p>
        </p:txBody>
      </p:sp>
      <p:sp>
        <p:nvSpPr>
          <p:cNvPr id="9250" name="Line 34"/>
          <p:cNvSpPr>
            <a:spLocks noChangeShapeType="1"/>
          </p:cNvSpPr>
          <p:nvPr/>
        </p:nvSpPr>
        <p:spPr bwMode="auto">
          <a:xfrm flipH="1" flipV="1">
            <a:off x="5638800" y="5715000"/>
            <a:ext cx="228600" cy="152400"/>
          </a:xfrm>
          <a:prstGeom prst="line">
            <a:avLst/>
          </a:prstGeom>
          <a:noFill/>
          <a:ln w="19050">
            <a:solidFill>
              <a:schemeClr val="bg1"/>
            </a:solidFill>
            <a:round/>
            <a:headEnd/>
            <a:tailEnd type="triangle" w="med" len="med"/>
          </a:ln>
        </p:spPr>
        <p:txBody>
          <a:bodyPr wrap="none" anchor="ctr">
            <a:prstTxWarp prst="textNoShape">
              <a:avLst/>
            </a:prstTxWarp>
          </a:bodyPr>
          <a:lstStyle/>
          <a:p>
            <a:endParaRPr lang="fr-FR"/>
          </a:p>
        </p:txBody>
      </p:sp>
      <p:sp>
        <p:nvSpPr>
          <p:cNvPr id="9251" name="Line 35"/>
          <p:cNvSpPr>
            <a:spLocks noChangeShapeType="1"/>
          </p:cNvSpPr>
          <p:nvPr/>
        </p:nvSpPr>
        <p:spPr bwMode="auto">
          <a:xfrm>
            <a:off x="7086600" y="6019800"/>
            <a:ext cx="685800" cy="0"/>
          </a:xfrm>
          <a:prstGeom prst="line">
            <a:avLst/>
          </a:prstGeom>
          <a:noFill/>
          <a:ln w="19050">
            <a:solidFill>
              <a:schemeClr val="bg1"/>
            </a:solidFill>
            <a:round/>
            <a:headEnd/>
            <a:tailEnd type="triangle" w="med" len="med"/>
          </a:ln>
        </p:spPr>
        <p:txBody>
          <a:bodyPr wrap="none" anchor="ctr">
            <a:prstTxWarp prst="textNoShape">
              <a:avLst/>
            </a:prstTxWarp>
          </a:bodyPr>
          <a:lstStyle/>
          <a:p>
            <a:endParaRPr lang="fr-FR"/>
          </a:p>
        </p:txBody>
      </p:sp>
      <p:sp>
        <p:nvSpPr>
          <p:cNvPr id="30" name="Espace réservé du pied de page 29"/>
          <p:cNvSpPr>
            <a:spLocks noGrp="1"/>
          </p:cNvSpPr>
          <p:nvPr>
            <p:ph type="ftr" sz="quarter" idx="11"/>
          </p:nvPr>
        </p:nvSpPr>
        <p:spPr/>
        <p:txBody>
          <a:bodyPr/>
          <a:lstStyle/>
          <a:p>
            <a:r>
              <a:rPr lang="fr-FR" smtClean="0"/>
              <a:t>Valparaiso</a:t>
            </a:r>
            <a:endParaRPr lang="fr-FR"/>
          </a:p>
        </p:txBody>
      </p:sp>
      <p:sp>
        <p:nvSpPr>
          <p:cNvPr id="28" name="Espace réservé de la date 27"/>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Valparaiso</a:t>
            </a:r>
            <a:endParaRPr lang="fr-FR"/>
          </a:p>
        </p:txBody>
      </p:sp>
      <p:pic>
        <p:nvPicPr>
          <p:cNvPr id="3" name="Image 2"/>
          <p:cNvPicPr>
            <a:picLocks noChangeAspect="1"/>
          </p:cNvPicPr>
          <p:nvPr/>
        </p:nvPicPr>
        <p:blipFill>
          <a:blip r:embed="rId2"/>
          <a:stretch>
            <a:fillRect/>
          </a:stretch>
        </p:blipFill>
        <p:spPr>
          <a:xfrm>
            <a:off x="0" y="175865"/>
            <a:ext cx="9144000" cy="3009628"/>
          </a:xfrm>
          <a:prstGeom prst="rect">
            <a:avLst/>
          </a:prstGeom>
        </p:spPr>
      </p:pic>
      <p:sp>
        <p:nvSpPr>
          <p:cNvPr id="4" name="ZoneTexte 3"/>
          <p:cNvSpPr txBox="1"/>
          <p:nvPr/>
        </p:nvSpPr>
        <p:spPr>
          <a:xfrm>
            <a:off x="4847235" y="566615"/>
            <a:ext cx="4096757" cy="369332"/>
          </a:xfrm>
          <a:prstGeom prst="rect">
            <a:avLst/>
          </a:prstGeom>
          <a:noFill/>
        </p:spPr>
        <p:txBody>
          <a:bodyPr wrap="none" rtlCol="0">
            <a:spAutoFit/>
          </a:bodyPr>
          <a:lstStyle/>
          <a:p>
            <a:r>
              <a:rPr lang="fr-FR" dirty="0" smtClean="0"/>
              <a:t>H.I. Suzuki et al., J. Mol. Med. 2010</a:t>
            </a:r>
            <a:endParaRPr lang="fr-FR" dirty="0"/>
          </a:p>
        </p:txBody>
      </p:sp>
      <p:pic>
        <p:nvPicPr>
          <p:cNvPr id="6" name="Image 5"/>
          <p:cNvPicPr>
            <a:picLocks noChangeAspect="1"/>
          </p:cNvPicPr>
          <p:nvPr/>
        </p:nvPicPr>
        <p:blipFill>
          <a:blip r:embed="rId3"/>
          <a:stretch>
            <a:fillRect/>
          </a:stretch>
        </p:blipFill>
        <p:spPr>
          <a:xfrm>
            <a:off x="683862" y="3185492"/>
            <a:ext cx="7345014" cy="3672507"/>
          </a:xfrm>
          <a:prstGeom prst="rect">
            <a:avLst/>
          </a:prstGeom>
        </p:spPr>
      </p:pic>
      <p:pic>
        <p:nvPicPr>
          <p:cNvPr id="7" name="Image 6"/>
          <p:cNvPicPr>
            <a:picLocks noChangeAspect="1"/>
          </p:cNvPicPr>
          <p:nvPr/>
        </p:nvPicPr>
        <p:blipFill>
          <a:blip r:embed="rId4"/>
          <a:stretch>
            <a:fillRect/>
          </a:stretch>
        </p:blipFill>
        <p:spPr>
          <a:xfrm>
            <a:off x="2548290" y="4552458"/>
            <a:ext cx="1326575" cy="1104628"/>
          </a:xfrm>
          <a:prstGeom prst="rect">
            <a:avLst/>
          </a:prstGeom>
        </p:spPr>
      </p:pic>
      <p:sp>
        <p:nvSpPr>
          <p:cNvPr id="8" name="ZoneTexte 7"/>
          <p:cNvSpPr txBox="1"/>
          <p:nvPr/>
        </p:nvSpPr>
        <p:spPr>
          <a:xfrm>
            <a:off x="683862" y="3457134"/>
            <a:ext cx="1731852" cy="369332"/>
          </a:xfrm>
          <a:prstGeom prst="rect">
            <a:avLst/>
          </a:prstGeom>
          <a:noFill/>
        </p:spPr>
        <p:txBody>
          <a:bodyPr wrap="none" rtlCol="0">
            <a:spAutoFit/>
          </a:bodyPr>
          <a:lstStyle/>
          <a:p>
            <a:r>
              <a:rPr lang="fr-FR" dirty="0" err="1" smtClean="0"/>
              <a:t>mitochondrion</a:t>
            </a:r>
            <a:endParaRPr lang="fr-FR" dirty="0"/>
          </a:p>
        </p:txBody>
      </p:sp>
      <p:sp>
        <p:nvSpPr>
          <p:cNvPr id="9" name="Rectangle 8"/>
          <p:cNvSpPr/>
          <p:nvPr/>
        </p:nvSpPr>
        <p:spPr>
          <a:xfrm>
            <a:off x="683862" y="3185493"/>
            <a:ext cx="1731852" cy="3693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space réservé de la date 9"/>
          <p:cNvSpPr>
            <a:spLocks noGrp="1"/>
          </p:cNvSpPr>
          <p:nvPr>
            <p:ph type="dt" sz="half" idx="10"/>
          </p:nvPr>
        </p:nvSpPr>
        <p:spPr/>
        <p:txBody>
          <a:bodyPr/>
          <a:lstStyle/>
          <a:p>
            <a:r>
              <a:rPr lang="fr-FR" smtClean="0"/>
              <a:t>26/11/2011</a:t>
            </a:r>
            <a:endParaRPr lang="fr-FR"/>
          </a:p>
        </p:txBody>
      </p:sp>
      <p:cxnSp>
        <p:nvCxnSpPr>
          <p:cNvPr id="12" name="Connecteur droit avec flèche 11"/>
          <p:cNvCxnSpPr/>
          <p:nvPr/>
        </p:nvCxnSpPr>
        <p:spPr>
          <a:xfrm rot="5400000" flipH="1" flipV="1">
            <a:off x="7174793" y="1251596"/>
            <a:ext cx="634972" cy="549556"/>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7479336" y="928035"/>
            <a:ext cx="1056700" cy="307777"/>
          </a:xfrm>
          <a:prstGeom prst="rect">
            <a:avLst/>
          </a:prstGeom>
          <a:noFill/>
        </p:spPr>
        <p:txBody>
          <a:bodyPr wrap="none" rtlCol="0">
            <a:spAutoFit/>
          </a:bodyPr>
          <a:lstStyle/>
          <a:p>
            <a:r>
              <a:rPr lang="fr-FR" sz="1400" dirty="0" err="1"/>
              <a:t>t</a:t>
            </a:r>
            <a:r>
              <a:rPr lang="fr-FR" sz="1400" dirty="0" err="1" smtClean="0"/>
              <a:t>arget</a:t>
            </a:r>
            <a:r>
              <a:rPr lang="fr-FR" sz="1400" dirty="0" smtClean="0"/>
              <a:t> </a:t>
            </a:r>
            <a:r>
              <a:rPr lang="fr-FR" sz="1400" dirty="0" err="1" smtClean="0"/>
              <a:t>tRNA</a:t>
            </a:r>
            <a:endParaRPr lang="fr-FR" sz="1400" dirty="0"/>
          </a:p>
        </p:txBody>
      </p:sp>
      <p:pic>
        <p:nvPicPr>
          <p:cNvPr id="14" name="I 2"/>
          <p:cNvPicPr/>
          <p:nvPr/>
        </p:nvPicPr>
        <p:blipFill>
          <a:blip r:embed="rId5">
            <a:lum bright="30000" contrast="30000"/>
          </a:blip>
          <a:srcRect r="60098" b="44702"/>
          <a:stretch>
            <a:fillRect/>
          </a:stretch>
        </p:blipFill>
        <p:spPr bwMode="auto">
          <a:xfrm>
            <a:off x="8487586" y="952457"/>
            <a:ext cx="706964" cy="6571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Valparaiso</a:t>
            </a:r>
            <a:endParaRPr lang="fr-FR"/>
          </a:p>
        </p:txBody>
      </p:sp>
      <p:pic>
        <p:nvPicPr>
          <p:cNvPr id="3" name="Image 2"/>
          <p:cNvPicPr>
            <a:picLocks noChangeAspect="1"/>
          </p:cNvPicPr>
          <p:nvPr/>
        </p:nvPicPr>
        <p:blipFill>
          <a:blip r:embed="rId2"/>
          <a:stretch>
            <a:fillRect/>
          </a:stretch>
        </p:blipFill>
        <p:spPr>
          <a:xfrm>
            <a:off x="414481" y="-27104"/>
            <a:ext cx="8268491" cy="6885104"/>
          </a:xfrm>
          <a:prstGeom prst="rect">
            <a:avLst/>
          </a:prstGeom>
        </p:spPr>
      </p:pic>
      <p:sp>
        <p:nvSpPr>
          <p:cNvPr id="4" name="Espace réservé de la date 3"/>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5745" y="182562"/>
            <a:ext cx="2187479" cy="617538"/>
          </a:xfrm>
        </p:spPr>
        <p:txBody>
          <a:bodyPr>
            <a:normAutofit fontScale="90000"/>
          </a:bodyPr>
          <a:lstStyle/>
          <a:p>
            <a:r>
              <a:rPr lang="en-GB" b="1" dirty="0" err="1" smtClean="0">
                <a:solidFill>
                  <a:srgbClr val="FF6600"/>
                </a:solidFill>
              </a:rPr>
              <a:t>Mitomirs</a:t>
            </a:r>
            <a:endParaRPr lang="en-GB" dirty="0"/>
          </a:p>
        </p:txBody>
      </p:sp>
      <p:sp>
        <p:nvSpPr>
          <p:cNvPr id="5" name="ZoneTexte 4"/>
          <p:cNvSpPr txBox="1"/>
          <p:nvPr/>
        </p:nvSpPr>
        <p:spPr>
          <a:xfrm>
            <a:off x="-129539" y="5338802"/>
            <a:ext cx="9438501" cy="984885"/>
          </a:xfrm>
          <a:prstGeom prst="rect">
            <a:avLst/>
          </a:prstGeom>
          <a:noFill/>
        </p:spPr>
        <p:txBody>
          <a:bodyPr wrap="none" rtlCol="0">
            <a:spAutoFit/>
          </a:bodyPr>
          <a:lstStyle/>
          <a:p>
            <a:pPr algn="ctr"/>
            <a:r>
              <a:rPr lang="en-GB" sz="2000" b="1" dirty="0" smtClean="0">
                <a:solidFill>
                  <a:srgbClr val="FF6600"/>
                </a:solidFill>
              </a:rPr>
              <a:t>5’  GAUUAGGGUGCUUAGCUGUUAA  3’</a:t>
            </a:r>
            <a:r>
              <a:rPr lang="en-GB" sz="2000" dirty="0" smtClean="0"/>
              <a:t> </a:t>
            </a:r>
          </a:p>
          <a:p>
            <a:pPr algn="ctr"/>
            <a:r>
              <a:rPr lang="fr-FR" sz="2000" dirty="0" smtClean="0"/>
              <a:t>MIR 1977 (A. </a:t>
            </a:r>
            <a:r>
              <a:rPr lang="fr-FR" sz="2000" dirty="0" err="1" smtClean="0"/>
              <a:t>Henrion-Caude</a:t>
            </a:r>
            <a:r>
              <a:rPr lang="fr-FR" sz="2000" dirty="0" smtClean="0"/>
              <a:t>, </a:t>
            </a:r>
            <a:r>
              <a:rPr lang="fr-FR" sz="2000" dirty="0" err="1" smtClean="0"/>
              <a:t>Mirifix</a:t>
            </a:r>
            <a:r>
              <a:rPr lang="fr-FR" sz="2000" dirty="0" smtClean="0"/>
              <a:t>, </a:t>
            </a:r>
            <a:r>
              <a:rPr lang="fr-FR" sz="2000" dirty="0" err="1" smtClean="0"/>
              <a:t>PLoS</a:t>
            </a:r>
            <a:r>
              <a:rPr lang="fr-FR" sz="2000" dirty="0" smtClean="0"/>
              <a:t> ONE </a:t>
            </a:r>
            <a:r>
              <a:rPr lang="fr-FR" sz="2000" dirty="0" smtClean="0"/>
              <a:t>2011, JD et al. ECAL, MIT </a:t>
            </a:r>
            <a:r>
              <a:rPr lang="fr-FR" sz="2000" dirty="0" err="1" smtClean="0"/>
              <a:t>Press</a:t>
            </a:r>
            <a:r>
              <a:rPr lang="fr-FR" sz="2000" dirty="0" smtClean="0"/>
              <a:t> 2011</a:t>
            </a:r>
            <a:r>
              <a:rPr lang="en-GB" sz="2000" dirty="0" smtClean="0"/>
              <a:t>) </a:t>
            </a:r>
            <a:endParaRPr lang="en-GB" sz="2000" dirty="0" smtClean="0"/>
          </a:p>
          <a:p>
            <a:r>
              <a:rPr lang="fr-FR" dirty="0" smtClean="0"/>
              <a:t>       </a:t>
            </a:r>
            <a:endParaRPr lang="fr-FR" dirty="0"/>
          </a:p>
        </p:txBody>
      </p:sp>
      <p:pic>
        <p:nvPicPr>
          <p:cNvPr id="33" name="Image 32"/>
          <p:cNvPicPr>
            <a:picLocks noChangeAspect="1"/>
          </p:cNvPicPr>
          <p:nvPr/>
        </p:nvPicPr>
        <p:blipFill>
          <a:blip r:embed="rId2"/>
          <a:stretch>
            <a:fillRect/>
          </a:stretch>
        </p:blipFill>
        <p:spPr>
          <a:xfrm>
            <a:off x="1866456" y="110727"/>
            <a:ext cx="6521782" cy="5209552"/>
          </a:xfrm>
          <a:prstGeom prst="rect">
            <a:avLst/>
          </a:prstGeom>
        </p:spPr>
      </p:pic>
      <p:grpSp>
        <p:nvGrpSpPr>
          <p:cNvPr id="3" name="Grouper 33"/>
          <p:cNvGrpSpPr/>
          <p:nvPr/>
        </p:nvGrpSpPr>
        <p:grpSpPr>
          <a:xfrm>
            <a:off x="2200178" y="722375"/>
            <a:ext cx="6487492" cy="4531877"/>
            <a:chOff x="2289078" y="595375"/>
            <a:chExt cx="6487492" cy="4531877"/>
          </a:xfrm>
        </p:grpSpPr>
        <p:sp>
          <p:nvSpPr>
            <p:cNvPr id="35" name="ZoneTexte 34"/>
            <p:cNvSpPr txBox="1"/>
            <p:nvPr/>
          </p:nvSpPr>
          <p:spPr>
            <a:xfrm>
              <a:off x="2530406" y="892588"/>
              <a:ext cx="402411" cy="369332"/>
            </a:xfrm>
            <a:prstGeom prst="rect">
              <a:avLst/>
            </a:prstGeom>
            <a:noFill/>
          </p:spPr>
          <p:txBody>
            <a:bodyPr wrap="square" rtlCol="0">
              <a:spAutoFit/>
            </a:bodyPr>
            <a:lstStyle/>
            <a:p>
              <a:r>
                <a:rPr lang="fr-FR" b="1" dirty="0" smtClean="0">
                  <a:solidFill>
                    <a:schemeClr val="bg1"/>
                  </a:solidFill>
                </a:rPr>
                <a:t>G</a:t>
              </a:r>
              <a:endParaRPr lang="fr-FR" b="1" dirty="0">
                <a:solidFill>
                  <a:schemeClr val="bg1"/>
                </a:solidFill>
              </a:endParaRPr>
            </a:p>
          </p:txBody>
        </p:sp>
        <p:sp>
          <p:nvSpPr>
            <p:cNvPr id="36" name="ZoneTexte 35"/>
            <p:cNvSpPr txBox="1"/>
            <p:nvPr/>
          </p:nvSpPr>
          <p:spPr>
            <a:xfrm>
              <a:off x="2990738" y="2142971"/>
              <a:ext cx="388737" cy="369332"/>
            </a:xfrm>
            <a:prstGeom prst="rect">
              <a:avLst/>
            </a:prstGeom>
            <a:noFill/>
          </p:spPr>
          <p:txBody>
            <a:bodyPr wrap="square" rtlCol="0">
              <a:spAutoFit/>
            </a:bodyPr>
            <a:lstStyle/>
            <a:p>
              <a:r>
                <a:rPr lang="fr-FR" b="1" dirty="0" smtClean="0">
                  <a:solidFill>
                    <a:schemeClr val="bg1"/>
                  </a:solidFill>
                </a:rPr>
                <a:t>G</a:t>
              </a:r>
              <a:endParaRPr lang="fr-FR" b="1" dirty="0">
                <a:solidFill>
                  <a:schemeClr val="bg1"/>
                </a:solidFill>
              </a:endParaRPr>
            </a:p>
          </p:txBody>
        </p:sp>
        <p:sp>
          <p:nvSpPr>
            <p:cNvPr id="37" name="ZoneTexte 36"/>
            <p:cNvSpPr txBox="1"/>
            <p:nvPr/>
          </p:nvSpPr>
          <p:spPr>
            <a:xfrm>
              <a:off x="3014014" y="701366"/>
              <a:ext cx="388723" cy="369332"/>
            </a:xfrm>
            <a:prstGeom prst="rect">
              <a:avLst/>
            </a:prstGeom>
            <a:noFill/>
          </p:spPr>
          <p:txBody>
            <a:bodyPr wrap="square" rtlCol="0">
              <a:spAutoFit/>
            </a:bodyPr>
            <a:lstStyle/>
            <a:p>
              <a:r>
                <a:rPr lang="fr-FR" b="1" dirty="0" smtClean="0">
                  <a:solidFill>
                    <a:srgbClr val="FFFFFF"/>
                  </a:solidFill>
                </a:rPr>
                <a:t>U</a:t>
              </a:r>
              <a:endParaRPr lang="fr-FR" b="1" dirty="0">
                <a:solidFill>
                  <a:srgbClr val="FFFFFF"/>
                </a:solidFill>
              </a:endParaRPr>
            </a:p>
          </p:txBody>
        </p:sp>
        <p:sp>
          <p:nvSpPr>
            <p:cNvPr id="38" name="ZoneTexte 37"/>
            <p:cNvSpPr txBox="1"/>
            <p:nvPr/>
          </p:nvSpPr>
          <p:spPr>
            <a:xfrm>
              <a:off x="2615570" y="1942342"/>
              <a:ext cx="388737" cy="369332"/>
            </a:xfrm>
            <a:prstGeom prst="rect">
              <a:avLst/>
            </a:prstGeom>
            <a:noFill/>
          </p:spPr>
          <p:txBody>
            <a:bodyPr wrap="square" rtlCol="0">
              <a:spAutoFit/>
            </a:bodyPr>
            <a:lstStyle/>
            <a:p>
              <a:r>
                <a:rPr lang="fr-FR" b="1" dirty="0" smtClean="0">
                  <a:solidFill>
                    <a:srgbClr val="FFFFFF"/>
                  </a:solidFill>
                </a:rPr>
                <a:t>C</a:t>
              </a:r>
              <a:endParaRPr lang="fr-FR" b="1" dirty="0">
                <a:solidFill>
                  <a:srgbClr val="FFFFFF"/>
                </a:solidFill>
              </a:endParaRPr>
            </a:p>
          </p:txBody>
        </p:sp>
        <p:sp>
          <p:nvSpPr>
            <p:cNvPr id="39" name="ZoneTexte 38"/>
            <p:cNvSpPr txBox="1"/>
            <p:nvPr/>
          </p:nvSpPr>
          <p:spPr>
            <a:xfrm>
              <a:off x="2289078" y="1389309"/>
              <a:ext cx="402330" cy="369332"/>
            </a:xfrm>
            <a:prstGeom prst="rect">
              <a:avLst/>
            </a:prstGeom>
            <a:noFill/>
          </p:spPr>
          <p:txBody>
            <a:bodyPr wrap="square" rtlCol="0">
              <a:spAutoFit/>
            </a:bodyPr>
            <a:lstStyle/>
            <a:p>
              <a:r>
                <a:rPr lang="fr-FR" b="1" dirty="0" smtClean="0">
                  <a:solidFill>
                    <a:schemeClr val="bg1"/>
                  </a:solidFill>
                </a:rPr>
                <a:t>U</a:t>
              </a:r>
              <a:endParaRPr lang="fr-FR" b="1" dirty="0">
                <a:solidFill>
                  <a:schemeClr val="bg1"/>
                </a:solidFill>
              </a:endParaRPr>
            </a:p>
          </p:txBody>
        </p:sp>
        <p:sp>
          <p:nvSpPr>
            <p:cNvPr id="40" name="ZoneTexte 39"/>
            <p:cNvSpPr txBox="1"/>
            <p:nvPr/>
          </p:nvSpPr>
          <p:spPr>
            <a:xfrm>
              <a:off x="3393016" y="2247015"/>
              <a:ext cx="388737" cy="369332"/>
            </a:xfrm>
            <a:prstGeom prst="rect">
              <a:avLst/>
            </a:prstGeom>
            <a:noFill/>
          </p:spPr>
          <p:txBody>
            <a:bodyPr wrap="square" rtlCol="0">
              <a:spAutoFit/>
            </a:bodyPr>
            <a:lstStyle/>
            <a:p>
              <a:r>
                <a:rPr lang="fr-FR" b="1" dirty="0" smtClean="0">
                  <a:solidFill>
                    <a:srgbClr val="0000FF"/>
                  </a:solidFill>
                </a:rPr>
                <a:t>A</a:t>
              </a:r>
              <a:endParaRPr lang="fr-FR" b="1" dirty="0">
                <a:solidFill>
                  <a:srgbClr val="0000FF"/>
                </a:solidFill>
              </a:endParaRPr>
            </a:p>
          </p:txBody>
        </p:sp>
        <p:sp>
          <p:nvSpPr>
            <p:cNvPr id="41" name="ZoneTexte 40"/>
            <p:cNvSpPr txBox="1"/>
            <p:nvPr/>
          </p:nvSpPr>
          <p:spPr>
            <a:xfrm>
              <a:off x="4323940" y="4264858"/>
              <a:ext cx="402330" cy="369332"/>
            </a:xfrm>
            <a:prstGeom prst="rect">
              <a:avLst/>
            </a:prstGeom>
            <a:noFill/>
          </p:spPr>
          <p:txBody>
            <a:bodyPr wrap="square" rtlCol="0">
              <a:spAutoFit/>
            </a:bodyPr>
            <a:lstStyle/>
            <a:p>
              <a:r>
                <a:rPr lang="fr-FR" b="1" dirty="0" smtClean="0">
                  <a:solidFill>
                    <a:srgbClr val="0000FF"/>
                  </a:solidFill>
                </a:rPr>
                <a:t>U</a:t>
              </a:r>
              <a:endParaRPr lang="fr-FR" b="1" dirty="0">
                <a:solidFill>
                  <a:srgbClr val="0000FF"/>
                </a:solidFill>
              </a:endParaRPr>
            </a:p>
          </p:txBody>
        </p:sp>
        <p:sp>
          <p:nvSpPr>
            <p:cNvPr id="42" name="ZoneTexte 41"/>
            <p:cNvSpPr txBox="1"/>
            <p:nvPr/>
          </p:nvSpPr>
          <p:spPr>
            <a:xfrm>
              <a:off x="3495058" y="859504"/>
              <a:ext cx="388723" cy="369332"/>
            </a:xfrm>
            <a:prstGeom prst="rect">
              <a:avLst/>
            </a:prstGeom>
            <a:noFill/>
          </p:spPr>
          <p:txBody>
            <a:bodyPr wrap="square" rtlCol="0">
              <a:spAutoFit/>
            </a:bodyPr>
            <a:lstStyle/>
            <a:p>
              <a:r>
                <a:rPr lang="fr-FR" b="1" dirty="0" smtClean="0">
                  <a:solidFill>
                    <a:schemeClr val="bg1"/>
                  </a:solidFill>
                </a:rPr>
                <a:t>U</a:t>
              </a:r>
              <a:endParaRPr lang="fr-FR" b="1" dirty="0">
                <a:solidFill>
                  <a:schemeClr val="bg1"/>
                </a:solidFill>
              </a:endParaRPr>
            </a:p>
          </p:txBody>
        </p:sp>
        <p:sp>
          <p:nvSpPr>
            <p:cNvPr id="43" name="ZoneTexte 42"/>
            <p:cNvSpPr txBox="1"/>
            <p:nvPr/>
          </p:nvSpPr>
          <p:spPr>
            <a:xfrm>
              <a:off x="4674033" y="4754626"/>
              <a:ext cx="402330" cy="369332"/>
            </a:xfrm>
            <a:prstGeom prst="rect">
              <a:avLst/>
            </a:prstGeom>
            <a:noFill/>
          </p:spPr>
          <p:txBody>
            <a:bodyPr wrap="square" rtlCol="0">
              <a:spAutoFit/>
            </a:bodyPr>
            <a:lstStyle/>
            <a:p>
              <a:r>
                <a:rPr lang="fr-FR" b="1" dirty="0" smtClean="0">
                  <a:solidFill>
                    <a:schemeClr val="bg1"/>
                  </a:solidFill>
                </a:rPr>
                <a:t>C</a:t>
              </a:r>
              <a:endParaRPr lang="fr-FR" b="1" dirty="0">
                <a:solidFill>
                  <a:schemeClr val="bg1"/>
                </a:solidFill>
              </a:endParaRPr>
            </a:p>
          </p:txBody>
        </p:sp>
        <p:sp>
          <p:nvSpPr>
            <p:cNvPr id="44" name="ZoneTexte 43"/>
            <p:cNvSpPr txBox="1"/>
            <p:nvPr/>
          </p:nvSpPr>
          <p:spPr>
            <a:xfrm flipH="1">
              <a:off x="4391714" y="3763286"/>
              <a:ext cx="499202" cy="369332"/>
            </a:xfrm>
            <a:prstGeom prst="rect">
              <a:avLst/>
            </a:prstGeom>
            <a:noFill/>
          </p:spPr>
          <p:txBody>
            <a:bodyPr wrap="square" rtlCol="0">
              <a:spAutoFit/>
            </a:bodyPr>
            <a:lstStyle/>
            <a:p>
              <a:r>
                <a:rPr lang="fr-FR" b="1" dirty="0" smtClean="0">
                  <a:solidFill>
                    <a:srgbClr val="0000FF"/>
                  </a:solidFill>
                </a:rPr>
                <a:t>U</a:t>
              </a:r>
              <a:endParaRPr lang="fr-FR" b="1" dirty="0">
                <a:solidFill>
                  <a:srgbClr val="0000FF"/>
                </a:solidFill>
              </a:endParaRPr>
            </a:p>
          </p:txBody>
        </p:sp>
        <p:sp>
          <p:nvSpPr>
            <p:cNvPr id="45" name="ZoneTexte 44"/>
            <p:cNvSpPr txBox="1"/>
            <p:nvPr/>
          </p:nvSpPr>
          <p:spPr>
            <a:xfrm flipH="1">
              <a:off x="5688955" y="4541687"/>
              <a:ext cx="438139" cy="369332"/>
            </a:xfrm>
            <a:prstGeom prst="rect">
              <a:avLst/>
            </a:prstGeom>
            <a:noFill/>
          </p:spPr>
          <p:txBody>
            <a:bodyPr wrap="square" rtlCol="0">
              <a:spAutoFit/>
            </a:bodyPr>
            <a:lstStyle/>
            <a:p>
              <a:r>
                <a:rPr lang="fr-FR" b="1" dirty="0" smtClean="0">
                  <a:solidFill>
                    <a:srgbClr val="0000FF"/>
                  </a:solidFill>
                </a:rPr>
                <a:t>U</a:t>
              </a:r>
              <a:endParaRPr lang="fr-FR" b="1" dirty="0">
                <a:solidFill>
                  <a:srgbClr val="0000FF"/>
                </a:solidFill>
              </a:endParaRPr>
            </a:p>
          </p:txBody>
        </p:sp>
        <p:sp>
          <p:nvSpPr>
            <p:cNvPr id="46" name="ZoneTexte 45"/>
            <p:cNvSpPr txBox="1"/>
            <p:nvPr/>
          </p:nvSpPr>
          <p:spPr>
            <a:xfrm flipH="1">
              <a:off x="5801671" y="4054372"/>
              <a:ext cx="438139" cy="369332"/>
            </a:xfrm>
            <a:prstGeom prst="rect">
              <a:avLst/>
            </a:prstGeom>
            <a:noFill/>
          </p:spPr>
          <p:txBody>
            <a:bodyPr wrap="square" rtlCol="0">
              <a:spAutoFit/>
            </a:bodyPr>
            <a:lstStyle/>
            <a:p>
              <a:r>
                <a:rPr lang="fr-FR" b="1" dirty="0" smtClean="0">
                  <a:solidFill>
                    <a:srgbClr val="0000FF"/>
                  </a:solidFill>
                </a:rPr>
                <a:t>G</a:t>
              </a:r>
              <a:endParaRPr lang="fr-FR" b="1" dirty="0">
                <a:solidFill>
                  <a:srgbClr val="0000FF"/>
                </a:solidFill>
              </a:endParaRPr>
            </a:p>
          </p:txBody>
        </p:sp>
        <p:sp>
          <p:nvSpPr>
            <p:cNvPr id="47" name="ZoneTexte 46"/>
            <p:cNvSpPr txBox="1"/>
            <p:nvPr/>
          </p:nvSpPr>
          <p:spPr>
            <a:xfrm flipH="1">
              <a:off x="7171236" y="643697"/>
              <a:ext cx="438139" cy="369332"/>
            </a:xfrm>
            <a:prstGeom prst="rect">
              <a:avLst/>
            </a:prstGeom>
            <a:noFill/>
          </p:spPr>
          <p:txBody>
            <a:bodyPr wrap="square" rtlCol="0">
              <a:spAutoFit/>
            </a:bodyPr>
            <a:lstStyle/>
            <a:p>
              <a:r>
                <a:rPr lang="fr-FR" b="1" dirty="0" smtClean="0">
                  <a:solidFill>
                    <a:srgbClr val="FFFFFF"/>
                  </a:solidFill>
                </a:rPr>
                <a:t>G</a:t>
              </a:r>
              <a:endParaRPr lang="fr-FR" b="1" dirty="0">
                <a:solidFill>
                  <a:srgbClr val="FFFFFF"/>
                </a:solidFill>
              </a:endParaRPr>
            </a:p>
          </p:txBody>
        </p:sp>
        <p:sp>
          <p:nvSpPr>
            <p:cNvPr id="48" name="ZoneTexte 47"/>
            <p:cNvSpPr txBox="1"/>
            <p:nvPr/>
          </p:nvSpPr>
          <p:spPr>
            <a:xfrm flipH="1">
              <a:off x="7215807" y="1738299"/>
              <a:ext cx="438139" cy="369332"/>
            </a:xfrm>
            <a:prstGeom prst="rect">
              <a:avLst/>
            </a:prstGeom>
            <a:noFill/>
          </p:spPr>
          <p:txBody>
            <a:bodyPr wrap="square" rtlCol="0">
              <a:spAutoFit/>
            </a:bodyPr>
            <a:lstStyle/>
            <a:p>
              <a:r>
                <a:rPr lang="fr-FR" b="1" dirty="0" smtClean="0">
                  <a:solidFill>
                    <a:schemeClr val="bg1"/>
                  </a:solidFill>
                </a:rPr>
                <a:t>G</a:t>
              </a:r>
              <a:endParaRPr lang="fr-FR" b="1" dirty="0">
                <a:solidFill>
                  <a:schemeClr val="bg1"/>
                </a:solidFill>
              </a:endParaRPr>
            </a:p>
          </p:txBody>
        </p:sp>
        <p:sp>
          <p:nvSpPr>
            <p:cNvPr id="49" name="ZoneTexte 48"/>
            <p:cNvSpPr txBox="1"/>
            <p:nvPr/>
          </p:nvSpPr>
          <p:spPr>
            <a:xfrm flipH="1">
              <a:off x="7497659" y="1848075"/>
              <a:ext cx="438139" cy="369332"/>
            </a:xfrm>
            <a:prstGeom prst="rect">
              <a:avLst/>
            </a:prstGeom>
            <a:noFill/>
          </p:spPr>
          <p:txBody>
            <a:bodyPr wrap="square" rtlCol="0">
              <a:spAutoFit/>
            </a:bodyPr>
            <a:lstStyle/>
            <a:p>
              <a:r>
                <a:rPr lang="fr-FR" b="1" dirty="0" smtClean="0">
                  <a:solidFill>
                    <a:schemeClr val="bg1"/>
                  </a:solidFill>
                </a:rPr>
                <a:t>G</a:t>
              </a:r>
              <a:endParaRPr lang="fr-FR" b="1" dirty="0">
                <a:solidFill>
                  <a:schemeClr val="bg1"/>
                </a:solidFill>
              </a:endParaRPr>
            </a:p>
          </p:txBody>
        </p:sp>
        <p:sp>
          <p:nvSpPr>
            <p:cNvPr id="50" name="ZoneTexte 49"/>
            <p:cNvSpPr txBox="1"/>
            <p:nvPr/>
          </p:nvSpPr>
          <p:spPr>
            <a:xfrm flipH="1">
              <a:off x="8092102" y="1691538"/>
              <a:ext cx="438139" cy="369332"/>
            </a:xfrm>
            <a:prstGeom prst="rect">
              <a:avLst/>
            </a:prstGeom>
            <a:noFill/>
          </p:spPr>
          <p:txBody>
            <a:bodyPr wrap="square" rtlCol="0">
              <a:spAutoFit/>
            </a:bodyPr>
            <a:lstStyle/>
            <a:p>
              <a:r>
                <a:rPr lang="fr-FR" b="1" dirty="0" smtClean="0">
                  <a:solidFill>
                    <a:srgbClr val="0000FF"/>
                  </a:solidFill>
                </a:rPr>
                <a:t>A</a:t>
              </a:r>
              <a:endParaRPr lang="fr-FR" b="1" dirty="0">
                <a:solidFill>
                  <a:srgbClr val="0000FF"/>
                </a:solidFill>
              </a:endParaRPr>
            </a:p>
          </p:txBody>
        </p:sp>
        <p:sp>
          <p:nvSpPr>
            <p:cNvPr id="51" name="ZoneTexte 50"/>
            <p:cNvSpPr txBox="1"/>
            <p:nvPr/>
          </p:nvSpPr>
          <p:spPr>
            <a:xfrm flipH="1">
              <a:off x="8338431" y="1188680"/>
              <a:ext cx="438139" cy="369332"/>
            </a:xfrm>
            <a:prstGeom prst="rect">
              <a:avLst/>
            </a:prstGeom>
            <a:noFill/>
          </p:spPr>
          <p:txBody>
            <a:bodyPr wrap="square" rtlCol="0">
              <a:spAutoFit/>
            </a:bodyPr>
            <a:lstStyle/>
            <a:p>
              <a:r>
                <a:rPr lang="fr-FR" b="1" dirty="0" smtClean="0">
                  <a:solidFill>
                    <a:schemeClr val="bg1"/>
                  </a:solidFill>
                </a:rPr>
                <a:t>U</a:t>
              </a:r>
              <a:endParaRPr lang="fr-FR" b="1" dirty="0">
                <a:solidFill>
                  <a:schemeClr val="bg1"/>
                </a:solidFill>
              </a:endParaRPr>
            </a:p>
          </p:txBody>
        </p:sp>
        <p:sp>
          <p:nvSpPr>
            <p:cNvPr id="52" name="ZoneTexte 51"/>
            <p:cNvSpPr txBox="1"/>
            <p:nvPr/>
          </p:nvSpPr>
          <p:spPr>
            <a:xfrm flipH="1">
              <a:off x="8092102" y="595375"/>
              <a:ext cx="438139" cy="369332"/>
            </a:xfrm>
            <a:prstGeom prst="rect">
              <a:avLst/>
            </a:prstGeom>
            <a:noFill/>
          </p:spPr>
          <p:txBody>
            <a:bodyPr wrap="square" rtlCol="0">
              <a:spAutoFit/>
            </a:bodyPr>
            <a:lstStyle/>
            <a:p>
              <a:r>
                <a:rPr lang="fr-FR" b="1" dirty="0" smtClean="0">
                  <a:solidFill>
                    <a:schemeClr val="bg1"/>
                  </a:solidFill>
                </a:rPr>
                <a:t>U</a:t>
              </a:r>
              <a:endParaRPr lang="fr-FR" b="1" dirty="0">
                <a:solidFill>
                  <a:schemeClr val="bg1"/>
                </a:solidFill>
              </a:endParaRPr>
            </a:p>
          </p:txBody>
        </p:sp>
        <p:sp>
          <p:nvSpPr>
            <p:cNvPr id="54" name="ZoneTexte 53"/>
            <p:cNvSpPr txBox="1"/>
            <p:nvPr/>
          </p:nvSpPr>
          <p:spPr>
            <a:xfrm>
              <a:off x="5287753" y="1035807"/>
              <a:ext cx="402330" cy="369332"/>
            </a:xfrm>
            <a:prstGeom prst="rect">
              <a:avLst/>
            </a:prstGeom>
            <a:noFill/>
          </p:spPr>
          <p:txBody>
            <a:bodyPr wrap="square" rtlCol="0">
              <a:spAutoFit/>
            </a:bodyPr>
            <a:lstStyle/>
            <a:p>
              <a:r>
                <a:rPr lang="fr-FR" b="1" dirty="0" smtClean="0">
                  <a:solidFill>
                    <a:srgbClr val="FFFFFF"/>
                  </a:solidFill>
                </a:rPr>
                <a:t>A</a:t>
              </a:r>
              <a:endParaRPr lang="fr-FR" b="1" dirty="0">
                <a:solidFill>
                  <a:srgbClr val="FFFFFF"/>
                </a:solidFill>
              </a:endParaRPr>
            </a:p>
          </p:txBody>
        </p:sp>
        <p:sp>
          <p:nvSpPr>
            <p:cNvPr id="55" name="ZoneTexte 54"/>
            <p:cNvSpPr txBox="1"/>
            <p:nvPr/>
          </p:nvSpPr>
          <p:spPr>
            <a:xfrm>
              <a:off x="5049232" y="1351209"/>
              <a:ext cx="447584" cy="369332"/>
            </a:xfrm>
            <a:prstGeom prst="rect">
              <a:avLst/>
            </a:prstGeom>
            <a:noFill/>
          </p:spPr>
          <p:txBody>
            <a:bodyPr wrap="square" rtlCol="0">
              <a:spAutoFit/>
            </a:bodyPr>
            <a:lstStyle/>
            <a:p>
              <a:r>
                <a:rPr lang="fr-FR" b="1" dirty="0" smtClean="0">
                  <a:solidFill>
                    <a:srgbClr val="0000FF"/>
                  </a:solidFill>
                </a:rPr>
                <a:t>A</a:t>
              </a:r>
              <a:endParaRPr lang="fr-FR" b="1" dirty="0">
                <a:solidFill>
                  <a:srgbClr val="0000FF"/>
                </a:solidFill>
              </a:endParaRPr>
            </a:p>
          </p:txBody>
        </p:sp>
        <p:sp>
          <p:nvSpPr>
            <p:cNvPr id="56" name="ZoneTexte 55"/>
            <p:cNvSpPr txBox="1"/>
            <p:nvPr/>
          </p:nvSpPr>
          <p:spPr>
            <a:xfrm>
              <a:off x="5213671" y="4757920"/>
              <a:ext cx="402411" cy="369332"/>
            </a:xfrm>
            <a:prstGeom prst="rect">
              <a:avLst/>
            </a:prstGeom>
            <a:noFill/>
          </p:spPr>
          <p:txBody>
            <a:bodyPr wrap="square" rtlCol="0">
              <a:spAutoFit/>
            </a:bodyPr>
            <a:lstStyle/>
            <a:p>
              <a:r>
                <a:rPr lang="fr-FR" b="1" dirty="0" smtClean="0">
                  <a:solidFill>
                    <a:schemeClr val="bg1"/>
                  </a:solidFill>
                </a:rPr>
                <a:t>G</a:t>
              </a:r>
              <a:endParaRPr lang="fr-FR" b="1" dirty="0">
                <a:solidFill>
                  <a:schemeClr val="bg1"/>
                </a:solidFill>
              </a:endParaRPr>
            </a:p>
          </p:txBody>
        </p:sp>
      </p:grpSp>
      <p:sp>
        <p:nvSpPr>
          <p:cNvPr id="28" name="Espace réservé du pied de page 27"/>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sp>
        <p:nvSpPr>
          <p:cNvPr id="29" name="ZoneTexte 28"/>
          <p:cNvSpPr txBox="1"/>
          <p:nvPr/>
        </p:nvSpPr>
        <p:spPr>
          <a:xfrm flipH="1">
            <a:off x="7569320" y="571392"/>
            <a:ext cx="438139" cy="369332"/>
          </a:xfrm>
          <a:prstGeom prst="rect">
            <a:avLst/>
          </a:prstGeom>
          <a:noFill/>
        </p:spPr>
        <p:txBody>
          <a:bodyPr wrap="square" rtlCol="0">
            <a:spAutoFit/>
          </a:bodyPr>
          <a:lstStyle/>
          <a:p>
            <a:r>
              <a:rPr lang="fr-FR" b="1" dirty="0" smtClean="0">
                <a:solidFill>
                  <a:srgbClr val="0000FF"/>
                </a:solidFill>
              </a:rPr>
              <a:t>A</a:t>
            </a:r>
            <a:endParaRPr lang="fr-FR" b="1" dirty="0">
              <a:solidFill>
                <a:srgbClr val="0000FF"/>
              </a:solidFill>
            </a:endParaRPr>
          </a:p>
        </p:txBody>
      </p:sp>
      <p:sp>
        <p:nvSpPr>
          <p:cNvPr id="30" name="Espace réservé de la date 29"/>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cxnSp>
        <p:nvCxnSpPr>
          <p:cNvPr id="34" name="Connecteur droit avec flèche 33"/>
          <p:cNvCxnSpPr/>
          <p:nvPr/>
        </p:nvCxnSpPr>
        <p:spPr>
          <a:xfrm rot="5400000" flipH="1" flipV="1">
            <a:off x="1284517" y="3945094"/>
            <a:ext cx="2880223" cy="1588"/>
          </a:xfrm>
          <a:prstGeom prst="straightConnector1">
            <a:avLst/>
          </a:prstGeom>
          <a:ln w="44450" cap="flat" cmpd="sng" algn="ctr">
            <a:solidFill>
              <a:srgbClr val="008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4799" y="349120"/>
            <a:ext cx="7966039" cy="838200"/>
          </a:xfrm>
        </p:spPr>
        <p:txBody>
          <a:bodyPr>
            <a:normAutofit fontScale="90000"/>
          </a:bodyPr>
          <a:lstStyle/>
          <a:p>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IMMUNETWORKS: </a:t>
            </a:r>
            <a:r>
              <a:rPr lang="fr-FR" b="1" dirty="0" err="1"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ThE</a:t>
            </a:r>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 ROLE OF CIRCUITS</a:t>
            </a:r>
            <a:endParaRPr lang="fr-FR" b="1" dirty="0">
              <a:solidFill>
                <a:srgbClr val="FF66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4" name="Espace réservé de la date 3"/>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739"/>
            <a:ext cx="7584828" cy="692516"/>
          </a:xfrm>
        </p:spPr>
        <p:txBody>
          <a:bodyPr>
            <a:normAutofit/>
          </a:bodyPr>
          <a:lstStyle/>
          <a:p>
            <a:r>
              <a:rPr lang="fr-FR" b="1" dirty="0" err="1" smtClean="0">
                <a:solidFill>
                  <a:srgbClr val="FF6600"/>
                </a:solidFill>
                <a:effectLst>
                  <a:outerShdw blurRad="38100" dist="38100" dir="2700000" algn="tl">
                    <a:srgbClr val="000000">
                      <a:alpha val="43137"/>
                    </a:srgbClr>
                  </a:outerShdw>
                </a:effectLst>
              </a:rPr>
              <a:t>NoT</a:t>
            </a:r>
            <a:r>
              <a:rPr lang="fr-FR" b="1" dirty="0" smtClean="0">
                <a:solidFill>
                  <a:srgbClr val="FF6600"/>
                </a:solidFill>
                <a:effectLst>
                  <a:outerShdw blurRad="38100" dist="38100" dir="2700000" algn="tl">
                    <a:srgbClr val="000000">
                      <a:alpha val="43137"/>
                    </a:srgbClr>
                  </a:outerShdw>
                </a:effectLst>
              </a:rPr>
              <a:t> </a:t>
            </a:r>
            <a:r>
              <a:rPr lang="fr-FR" b="1" dirty="0" err="1" smtClean="0">
                <a:solidFill>
                  <a:srgbClr val="FF6600"/>
                </a:solidFill>
                <a:effectLst>
                  <a:outerShdw blurRad="38100" dist="38100" dir="2700000" algn="tl">
                    <a:srgbClr val="000000">
                      <a:alpha val="43137"/>
                    </a:srgbClr>
                  </a:outerShdw>
                </a:effectLst>
              </a:rPr>
              <a:t>coding</a:t>
            </a:r>
            <a:r>
              <a:rPr lang="fr-FR" b="1" dirty="0" smtClean="0">
                <a:solidFill>
                  <a:srgbClr val="FF6600"/>
                </a:solidFill>
                <a:effectLst>
                  <a:outerShdw blurRad="38100" dist="38100" dir="2700000" algn="tl">
                    <a:srgbClr val="000000">
                      <a:alpha val="43137"/>
                    </a:srgbClr>
                  </a:outerShdw>
                </a:effectLst>
              </a:rPr>
              <a:t> mitochondrial DNA</a:t>
            </a:r>
            <a:endParaRPr lang="fr-FR" b="1" dirty="0">
              <a:solidFill>
                <a:srgbClr val="FF6600"/>
              </a:solidFill>
              <a:effectLst>
                <a:outerShdw blurRad="38100" dist="38100" dir="2700000" algn="tl">
                  <a:srgbClr val="000000">
                    <a:alpha val="43137"/>
                  </a:srgbClr>
                </a:outerShdw>
              </a:effectLst>
            </a:endParaRPr>
          </a:p>
        </p:txBody>
      </p:sp>
      <p:sp>
        <p:nvSpPr>
          <p:cNvPr id="3" name="Espace réservé du contenu 2"/>
          <p:cNvSpPr>
            <a:spLocks noGrp="1"/>
          </p:cNvSpPr>
          <p:nvPr>
            <p:ph sz="quarter" idx="1"/>
          </p:nvPr>
        </p:nvSpPr>
        <p:spPr>
          <a:xfrm>
            <a:off x="0" y="967154"/>
            <a:ext cx="9143999" cy="4873752"/>
          </a:xfrm>
        </p:spPr>
        <p:txBody>
          <a:bodyPr/>
          <a:lstStyle/>
          <a:p>
            <a:pPr>
              <a:buNone/>
            </a:pPr>
            <a:r>
              <a:rPr lang="en-GB" b="1" dirty="0" smtClean="0"/>
              <a:t>  </a:t>
            </a:r>
            <a:r>
              <a:rPr lang="en-GB" b="1" dirty="0" smtClean="0"/>
              <a:t>5’ </a:t>
            </a:r>
            <a:r>
              <a:rPr lang="en-GB" b="1" dirty="0" smtClean="0">
                <a:solidFill>
                  <a:srgbClr val="0000FF"/>
                </a:solidFill>
              </a:rPr>
              <a:t>A</a:t>
            </a:r>
            <a:r>
              <a:rPr lang="en-GB" b="1" dirty="0" smtClean="0"/>
              <a:t>UC</a:t>
            </a:r>
            <a:r>
              <a:rPr lang="en-GB" b="1" dirty="0" smtClean="0">
                <a:solidFill>
                  <a:srgbClr val="0000FF"/>
                </a:solidFill>
              </a:rPr>
              <a:t>UGGU</a:t>
            </a:r>
            <a:r>
              <a:rPr lang="en-GB" b="1" dirty="0" smtClean="0"/>
              <a:t>U</a:t>
            </a:r>
            <a:r>
              <a:rPr lang="en-GB" b="1" dirty="0" smtClean="0">
                <a:solidFill>
                  <a:srgbClr val="0000FF"/>
                </a:solidFill>
              </a:rPr>
              <a:t>CU</a:t>
            </a:r>
            <a:r>
              <a:rPr lang="en-GB" b="1" dirty="0" smtClean="0"/>
              <a:t>U</a:t>
            </a:r>
            <a:r>
              <a:rPr lang="en-GB" b="1" dirty="0" smtClean="0">
                <a:solidFill>
                  <a:srgbClr val="0000FF"/>
                </a:solidFill>
              </a:rPr>
              <a:t>ACUUCA</a:t>
            </a:r>
            <a:r>
              <a:rPr lang="en-GB" b="1" dirty="0" smtClean="0"/>
              <a:t>G</a:t>
            </a:r>
            <a:r>
              <a:rPr lang="en-GB" b="1" dirty="0" smtClean="0">
                <a:solidFill>
                  <a:srgbClr val="0000FF"/>
                </a:solidFill>
              </a:rPr>
              <a:t>G</a:t>
            </a:r>
            <a:r>
              <a:rPr lang="en-GB" b="1" dirty="0" smtClean="0"/>
              <a:t>G</a:t>
            </a:r>
            <a:r>
              <a:rPr lang="en-GB" b="1" dirty="0" smtClean="0">
                <a:solidFill>
                  <a:srgbClr val="000000"/>
                </a:solidFill>
              </a:rPr>
              <a:t>C</a:t>
            </a:r>
            <a:r>
              <a:rPr lang="en-GB" b="1" dirty="0" smtClean="0"/>
              <a:t>  </a:t>
            </a:r>
            <a:r>
              <a:rPr lang="en-GB" sz="1800" b="1" dirty="0" err="1" smtClean="0"/>
              <a:t>mitomir</a:t>
            </a:r>
            <a:r>
              <a:rPr lang="en-GB" sz="1800" b="1" dirty="0" smtClean="0"/>
              <a:t> 10 Central 116  </a:t>
            </a:r>
            <a:endParaRPr lang="en-GB" sz="1800" dirty="0" smtClean="0"/>
          </a:p>
          <a:p>
            <a:pPr>
              <a:buNone/>
            </a:pPr>
            <a:r>
              <a:rPr lang="en-GB" b="1" dirty="0" smtClean="0"/>
              <a:t>      RARYGGUACU RRYUUCRARYU   </a:t>
            </a:r>
            <a:r>
              <a:rPr lang="en-GB" sz="1800" b="1" dirty="0" err="1" smtClean="0"/>
              <a:t>tRNA</a:t>
            </a:r>
            <a:r>
              <a:rPr lang="en-GB" sz="1800" b="1" dirty="0" smtClean="0"/>
              <a:t> </a:t>
            </a:r>
            <a:r>
              <a:rPr lang="en-GB" sz="1800" b="1" dirty="0" err="1" smtClean="0"/>
              <a:t>Lewin</a:t>
            </a:r>
            <a:endParaRPr lang="en-GB" sz="1800" dirty="0" smtClean="0"/>
          </a:p>
          <a:p>
            <a:pPr>
              <a:buNone/>
            </a:pPr>
            <a:r>
              <a:rPr lang="en-GB" b="1" dirty="0" smtClean="0"/>
              <a:t>    </a:t>
            </a:r>
            <a:r>
              <a:rPr lang="en-GB" b="1" dirty="0" smtClean="0"/>
              <a:t>  </a:t>
            </a:r>
            <a:r>
              <a:rPr lang="en-GB" b="1" dirty="0" smtClean="0">
                <a:solidFill>
                  <a:srgbClr val="0000FF"/>
                </a:solidFill>
              </a:rPr>
              <a:t>A</a:t>
            </a:r>
            <a:r>
              <a:rPr lang="en-GB" b="1" dirty="0" smtClean="0"/>
              <a:t>UC</a:t>
            </a:r>
            <a:r>
              <a:rPr lang="en-GB" b="1" dirty="0" smtClean="0">
                <a:solidFill>
                  <a:srgbClr val="0000FF"/>
                </a:solidFill>
              </a:rPr>
              <a:t>UGGU</a:t>
            </a:r>
            <a:r>
              <a:rPr lang="en-GB" b="1" dirty="0" smtClean="0"/>
              <a:t>U</a:t>
            </a:r>
            <a:r>
              <a:rPr lang="en-GB" b="1" dirty="0" smtClean="0">
                <a:solidFill>
                  <a:srgbClr val="0000FF"/>
                </a:solidFill>
              </a:rPr>
              <a:t>CU </a:t>
            </a:r>
            <a:r>
              <a:rPr lang="en-GB" b="1" dirty="0" smtClean="0"/>
              <a:t>U</a:t>
            </a:r>
            <a:r>
              <a:rPr lang="en-GB" b="1" dirty="0" smtClean="0">
                <a:solidFill>
                  <a:srgbClr val="0000FF"/>
                </a:solidFill>
              </a:rPr>
              <a:t>ACUUCA</a:t>
            </a:r>
            <a:r>
              <a:rPr lang="en-GB" b="1" dirty="0" smtClean="0"/>
              <a:t>G</a:t>
            </a:r>
            <a:r>
              <a:rPr lang="en-GB" b="1" dirty="0" smtClean="0">
                <a:solidFill>
                  <a:srgbClr val="0000FF"/>
                </a:solidFill>
              </a:rPr>
              <a:t>G</a:t>
            </a:r>
            <a:r>
              <a:rPr lang="en-GB" b="1" dirty="0" smtClean="0"/>
              <a:t>A</a:t>
            </a:r>
            <a:r>
              <a:rPr lang="en-GB" b="1" dirty="0" smtClean="0">
                <a:solidFill>
                  <a:srgbClr val="000000"/>
                </a:solidFill>
              </a:rPr>
              <a:t>C</a:t>
            </a:r>
            <a:r>
              <a:rPr lang="en-GB" b="1" dirty="0" smtClean="0">
                <a:solidFill>
                  <a:srgbClr val="0000FF"/>
                </a:solidFill>
              </a:rPr>
              <a:t> </a:t>
            </a:r>
            <a:r>
              <a:rPr lang="en-GB" b="1" dirty="0" smtClean="0"/>
              <a:t> </a:t>
            </a:r>
            <a:r>
              <a:rPr lang="en-GB" sz="1800" b="1" dirty="0" err="1" smtClean="0"/>
              <a:t>mitomir</a:t>
            </a:r>
            <a:r>
              <a:rPr lang="en-GB" sz="1800" b="1" dirty="0" smtClean="0"/>
              <a:t> 12  CSB D  353</a:t>
            </a:r>
          </a:p>
          <a:p>
            <a:pPr>
              <a:buNone/>
            </a:pPr>
            <a:endParaRPr lang="en-GB" sz="1800" b="1" dirty="0" smtClean="0"/>
          </a:p>
          <a:p>
            <a:pPr>
              <a:buNone/>
            </a:pPr>
            <a:r>
              <a:rPr lang="en-GB" sz="1800" b="1" dirty="0" smtClean="0"/>
              <a:t>  </a:t>
            </a:r>
            <a:r>
              <a:rPr lang="en-GB" sz="1800" b="1" dirty="0" err="1" smtClean="0"/>
              <a:t>mitomir</a:t>
            </a:r>
            <a:r>
              <a:rPr lang="en-GB" sz="1800" b="1" dirty="0" smtClean="0"/>
              <a:t> 10 E. </a:t>
            </a:r>
            <a:r>
              <a:rPr lang="en-GB" sz="1800" b="1" dirty="0" err="1" smtClean="0"/>
              <a:t>Sbisa</a:t>
            </a:r>
            <a:r>
              <a:rPr lang="en-GB" sz="1800" b="1" dirty="0" smtClean="0"/>
              <a:t> </a:t>
            </a:r>
            <a:r>
              <a:rPr lang="en-GB" sz="1800" i="1" dirty="0" smtClean="0"/>
              <a:t>Gene</a:t>
            </a:r>
            <a:r>
              <a:rPr lang="en-GB" sz="1800" dirty="0" smtClean="0"/>
              <a:t> 205 (1997)</a:t>
            </a:r>
          </a:p>
          <a:p>
            <a:pPr>
              <a:buNone/>
            </a:pPr>
            <a:endParaRPr lang="en-GB" sz="1800" b="1" dirty="0" smtClean="0"/>
          </a:p>
          <a:p>
            <a:pPr>
              <a:buNone/>
            </a:pPr>
            <a:r>
              <a:rPr lang="en-GB" sz="1800" b="1" dirty="0" smtClean="0"/>
              <a:t>  </a:t>
            </a:r>
            <a:r>
              <a:rPr lang="en-GB" sz="1800" b="1" dirty="0" err="1" smtClean="0"/>
              <a:t>mitomir</a:t>
            </a:r>
            <a:r>
              <a:rPr lang="en-GB" sz="1800" b="1" dirty="0" smtClean="0"/>
              <a:t> 12 P. Cui </a:t>
            </a:r>
            <a:r>
              <a:rPr lang="en-GB" sz="1800" i="1" dirty="0" smtClean="0"/>
              <a:t>BMC Genomics </a:t>
            </a:r>
            <a:r>
              <a:rPr lang="en-GB" sz="1800" dirty="0" smtClean="0"/>
              <a:t>8</a:t>
            </a:r>
            <a:r>
              <a:rPr lang="en-GB" sz="1800" i="1" dirty="0" smtClean="0"/>
              <a:t> </a:t>
            </a:r>
            <a:r>
              <a:rPr lang="en-GB" sz="1800" dirty="0" smtClean="0"/>
              <a:t>(2007)</a:t>
            </a:r>
            <a:endParaRPr lang="fr-FR" sz="1800" dirty="0"/>
          </a:p>
        </p:txBody>
      </p:sp>
      <p:sp>
        <p:nvSpPr>
          <p:cNvPr id="4" name="Espace réservé du pied de page 3"/>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pic>
        <p:nvPicPr>
          <p:cNvPr id="6" name="Image 5"/>
          <p:cNvPicPr/>
          <p:nvPr/>
        </p:nvPicPr>
        <p:blipFill>
          <a:blip r:embed="rId2">
            <a:lum bright="12000" contrast="9000"/>
          </a:blip>
          <a:srcRect r="60098" b="44702"/>
          <a:stretch>
            <a:fillRect/>
          </a:stretch>
        </p:blipFill>
        <p:spPr bwMode="auto">
          <a:xfrm>
            <a:off x="4292912" y="2649786"/>
            <a:ext cx="4114594" cy="4208214"/>
          </a:xfrm>
          <a:prstGeom prst="rect">
            <a:avLst/>
          </a:prstGeom>
          <a:noFill/>
          <a:ln w="9525">
            <a:noFill/>
            <a:miter lim="800000"/>
            <a:headEnd/>
            <a:tailEnd/>
          </a:ln>
        </p:spPr>
      </p:pic>
      <p:sp>
        <p:nvSpPr>
          <p:cNvPr id="7" name="Espace réservé de la date 6"/>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sp>
        <p:nvSpPr>
          <p:cNvPr id="8" name="ZoneTexte 7"/>
          <p:cNvSpPr txBox="1"/>
          <p:nvPr/>
        </p:nvSpPr>
        <p:spPr>
          <a:xfrm>
            <a:off x="2062651" y="1352418"/>
            <a:ext cx="2230261" cy="369332"/>
          </a:xfrm>
          <a:prstGeom prst="rect">
            <a:avLst/>
          </a:prstGeom>
          <a:noFill/>
        </p:spPr>
        <p:txBody>
          <a:bodyPr wrap="none" rtlCol="0">
            <a:spAutoFit/>
          </a:bodyPr>
          <a:lstStyle/>
          <a:p>
            <a:r>
              <a:rPr lang="fr-FR" dirty="0" smtClean="0"/>
              <a:t>R = A or G; Y = U or C</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The ROLE of </a:t>
            </a:r>
            <a:r>
              <a:rPr lang="fr-FR" b="1" dirty="0" err="1"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viruses</a:t>
            </a:r>
            <a:endParaRPr lang="fr-FR" b="1" dirty="0">
              <a:solidFill>
                <a:srgbClr val="FF66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4" name="Espace réservé de la date 3"/>
          <p:cNvSpPr>
            <a:spLocks noGrp="1"/>
          </p:cNvSpPr>
          <p:nvPr>
            <p:ph type="dt" sz="half" idx="10"/>
          </p:nvPr>
        </p:nvSpPr>
        <p:spPr/>
        <p:txBody>
          <a:bodyPr/>
          <a:lstStyle/>
          <a:p>
            <a:r>
              <a:rPr lang="fr-FR" smtClean="0"/>
              <a:t>26/11/2011</a:t>
            </a:r>
            <a:endParaRPr lang="fr-FR"/>
          </a:p>
        </p:txBody>
      </p:sp>
      <p:sp>
        <p:nvSpPr>
          <p:cNvPr id="5" name="Espace réservé du pied de page 4"/>
          <p:cNvSpPr>
            <a:spLocks noGrp="1"/>
          </p:cNvSpPr>
          <p:nvPr>
            <p:ph type="ftr" sz="quarter" idx="11"/>
          </p:nvPr>
        </p:nvSpPr>
        <p:spPr/>
        <p:txBody>
          <a:bodyPr/>
          <a:lstStyle/>
          <a:p>
            <a:r>
              <a:rPr lang="fr-FR" smtClean="0"/>
              <a:t>Valparaiso</a:t>
            </a:r>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virusshapes"/>
          <p:cNvPicPr>
            <a:picLocks noGrp="1" noChangeAspect="1" noChangeArrowheads="1"/>
          </p:cNvPicPr>
          <p:nvPr>
            <p:ph type="title"/>
          </p:nvPr>
        </p:nvPicPr>
        <p:blipFill>
          <a:blip r:embed="rId3"/>
          <a:srcRect/>
          <a:stretch>
            <a:fillRect/>
          </a:stretch>
        </p:blipFill>
        <p:spPr>
          <a:xfrm>
            <a:off x="169863" y="635000"/>
            <a:ext cx="8740775" cy="2690813"/>
          </a:xfrm>
          <a:effectLst>
            <a:outerShdw blurRad="50800" dist="12698" dir="2700000" algn="ctr" rotWithShape="0">
              <a:srgbClr val="808080">
                <a:alpha val="75000"/>
              </a:srgbClr>
            </a:outerShdw>
          </a:effectLst>
        </p:spPr>
      </p:pic>
      <p:pic>
        <p:nvPicPr>
          <p:cNvPr id="14339" name="Picture 3" descr="58579a"/>
          <p:cNvPicPr>
            <a:picLocks noGrp="1" noChangeAspect="1" noChangeArrowheads="1"/>
          </p:cNvPicPr>
          <p:nvPr>
            <p:ph sz="half" idx="1"/>
          </p:nvPr>
        </p:nvPicPr>
        <p:blipFill>
          <a:blip r:embed="rId4"/>
          <a:srcRect/>
          <a:stretch>
            <a:fillRect/>
          </a:stretch>
        </p:blipFill>
        <p:spPr>
          <a:xfrm>
            <a:off x="6467475" y="3492500"/>
            <a:ext cx="2371725" cy="2414588"/>
          </a:xfrm>
          <a:effectLst>
            <a:outerShdw blurRad="50800" dist="12700" dir="2700000" algn="ctr" rotWithShape="0">
              <a:srgbClr val="808080">
                <a:alpha val="75000"/>
              </a:srgbClr>
            </a:outerShdw>
          </a:effectLst>
        </p:spPr>
      </p:pic>
      <p:pic>
        <p:nvPicPr>
          <p:cNvPr id="14340" name="Picture 4" descr="flucolo3"/>
          <p:cNvPicPr>
            <a:picLocks noGrp="1" noChangeAspect="1" noChangeArrowheads="1"/>
          </p:cNvPicPr>
          <p:nvPr>
            <p:ph sz="quarter" idx="3"/>
          </p:nvPr>
        </p:nvPicPr>
        <p:blipFill>
          <a:blip r:embed="rId5"/>
          <a:srcRect/>
          <a:stretch>
            <a:fillRect/>
          </a:stretch>
        </p:blipFill>
        <p:spPr>
          <a:xfrm>
            <a:off x="3616325" y="3579813"/>
            <a:ext cx="2098675" cy="2241550"/>
          </a:xfrm>
          <a:effectLst>
            <a:outerShdw blurRad="50800" dist="12700" dir="2700000" algn="ctr" rotWithShape="0">
              <a:srgbClr val="808080">
                <a:alpha val="75000"/>
              </a:srgbClr>
            </a:outerShdw>
          </a:effectLst>
        </p:spPr>
      </p:pic>
      <p:pic>
        <p:nvPicPr>
          <p:cNvPr id="14341" name="Picture 5" descr="24314a"/>
          <p:cNvPicPr>
            <a:picLocks noGrp="1" noChangeAspect="1" noChangeArrowheads="1"/>
          </p:cNvPicPr>
          <p:nvPr>
            <p:ph sz="quarter" idx="2"/>
          </p:nvPr>
        </p:nvPicPr>
        <p:blipFill>
          <a:blip r:embed="rId6"/>
          <a:srcRect/>
          <a:stretch>
            <a:fillRect/>
          </a:stretch>
        </p:blipFill>
        <p:spPr>
          <a:xfrm>
            <a:off x="206375" y="3690938"/>
            <a:ext cx="2732088" cy="2185987"/>
          </a:xfrm>
          <a:effectLst>
            <a:outerShdw blurRad="50800" dist="12700" dir="2700000" algn="ctr" rotWithShape="0">
              <a:srgbClr val="808080">
                <a:alpha val="75000"/>
              </a:srgbClr>
            </a:outerShdw>
          </a:effectLst>
        </p:spPr>
      </p:pic>
      <p:sp>
        <p:nvSpPr>
          <p:cNvPr id="36870" name="Text Box 6"/>
          <p:cNvSpPr txBox="1">
            <a:spLocks noChangeArrowheads="1"/>
          </p:cNvSpPr>
          <p:nvPr/>
        </p:nvSpPr>
        <p:spPr bwMode="auto">
          <a:xfrm>
            <a:off x="3200400" y="6096000"/>
            <a:ext cx="2832100" cy="519113"/>
          </a:xfrm>
          <a:prstGeom prst="rect">
            <a:avLst/>
          </a:prstGeom>
          <a:noFill/>
          <a:ln w="9525">
            <a:noFill/>
            <a:miter lim="800000"/>
            <a:headEnd/>
            <a:tailEnd/>
          </a:ln>
        </p:spPr>
        <p:txBody>
          <a:bodyPr wrap="none">
            <a:prstTxWarp prst="textNoShape">
              <a:avLst/>
            </a:prstTxWarp>
            <a:spAutoFit/>
          </a:bodyPr>
          <a:lstStyle/>
          <a:p>
            <a:r>
              <a:rPr lang="fr-FR" sz="2800" b="1" i="1"/>
              <a:t>Anatomie virale</a:t>
            </a:r>
            <a:endParaRPr lang="fr-FR"/>
          </a:p>
        </p:txBody>
      </p:sp>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30" name="Picture 2" descr="http://www.foxnews.com/images/530452/1_64_swine_flu_boy_320.jpg">
            <a:hlinkClick r:id="rId3"/>
          </p:cNvPr>
          <p:cNvPicPr>
            <a:picLocks noChangeAspect="1" noChangeArrowheads="1"/>
          </p:cNvPicPr>
          <p:nvPr/>
        </p:nvPicPr>
        <p:blipFill>
          <a:blip r:embed="rId4"/>
          <a:srcRect/>
          <a:stretch>
            <a:fillRect/>
          </a:stretch>
        </p:blipFill>
        <p:spPr bwMode="auto">
          <a:xfrm>
            <a:off x="25857200" y="-25990550"/>
            <a:ext cx="3048000" cy="2286000"/>
          </a:xfrm>
          <a:prstGeom prst="rect">
            <a:avLst/>
          </a:prstGeom>
          <a:noFill/>
          <a:ln w="9525">
            <a:noFill/>
            <a:miter lim="800000"/>
            <a:headEnd/>
            <a:tailEnd/>
          </a:ln>
        </p:spPr>
      </p:pic>
      <p:pic>
        <p:nvPicPr>
          <p:cNvPr id="73731" name="Picture 4" descr="http://www.foxnews.com/images/530452/1_24_swine_flu_boy_450.jpg"/>
          <p:cNvPicPr>
            <a:picLocks noChangeAspect="1" noChangeArrowheads="1"/>
          </p:cNvPicPr>
          <p:nvPr/>
        </p:nvPicPr>
        <p:blipFill>
          <a:blip r:embed="rId5"/>
          <a:srcRect/>
          <a:stretch>
            <a:fillRect/>
          </a:stretch>
        </p:blipFill>
        <p:spPr bwMode="auto">
          <a:xfrm>
            <a:off x="2209800" y="304800"/>
            <a:ext cx="5562600" cy="4095750"/>
          </a:xfrm>
          <a:prstGeom prst="rect">
            <a:avLst/>
          </a:prstGeom>
          <a:noFill/>
          <a:ln w="9525">
            <a:noFill/>
            <a:miter lim="800000"/>
            <a:headEnd/>
            <a:tailEnd/>
          </a:ln>
        </p:spPr>
      </p:pic>
      <p:sp>
        <p:nvSpPr>
          <p:cNvPr id="73732" name="Rectangle 5"/>
          <p:cNvSpPr>
            <a:spLocks noChangeArrowheads="1"/>
          </p:cNvSpPr>
          <p:nvPr/>
        </p:nvSpPr>
        <p:spPr bwMode="auto">
          <a:xfrm>
            <a:off x="2133600" y="4495800"/>
            <a:ext cx="6172200" cy="1676400"/>
          </a:xfrm>
          <a:prstGeom prst="rect">
            <a:avLst/>
          </a:prstGeom>
          <a:noFill/>
          <a:ln w="9525">
            <a:noFill/>
            <a:miter lim="800000"/>
            <a:headEnd/>
            <a:tailEnd/>
          </a:ln>
        </p:spPr>
        <p:txBody>
          <a:bodyPr>
            <a:prstTxWarp prst="textNoShape">
              <a:avLst/>
            </a:prstTxWarp>
            <a:spAutoFit/>
          </a:bodyPr>
          <a:lstStyle/>
          <a:p>
            <a:pPr algn="ctr" eaLnBrk="1" hangingPunct="1"/>
            <a:r>
              <a:rPr lang="en-US" sz="3200" b="1" dirty="0" smtClean="0">
                <a:latin typeface="Calibri" charset="0"/>
                <a:ea typeface="Arial" charset="0"/>
                <a:cs typeface="Arial" charset="0"/>
              </a:rPr>
              <a:t>‘Patient Zero H1N1’ </a:t>
            </a:r>
            <a:r>
              <a:rPr lang="en-US" sz="3200" b="1" dirty="0">
                <a:latin typeface="Calibri" charset="0"/>
                <a:ea typeface="Arial" charset="0"/>
                <a:cs typeface="Arial" charset="0"/>
              </a:rPr>
              <a:t>(5 </a:t>
            </a:r>
            <a:r>
              <a:rPr lang="en-US" sz="3200" b="1" dirty="0" err="1">
                <a:latin typeface="Calibri" charset="0"/>
                <a:ea typeface="Arial" charset="0"/>
                <a:cs typeface="Arial" charset="0"/>
              </a:rPr>
              <a:t>ans</a:t>
            </a:r>
            <a:r>
              <a:rPr lang="en-US" sz="3200" b="1" dirty="0">
                <a:latin typeface="Calibri" charset="0"/>
                <a:ea typeface="Arial" charset="0"/>
                <a:cs typeface="Arial" charset="0"/>
              </a:rPr>
              <a:t>)</a:t>
            </a:r>
          </a:p>
          <a:p>
            <a:pPr algn="ctr" eaLnBrk="1" hangingPunct="1"/>
            <a:r>
              <a:rPr lang="en-US" sz="3200" dirty="0">
                <a:latin typeface="Calibri" charset="0"/>
                <a:ea typeface="Arial" charset="0"/>
                <a:cs typeface="Arial" charset="0"/>
              </a:rPr>
              <a:t> </a:t>
            </a:r>
            <a:r>
              <a:rPr lang="en-US" sz="4000" dirty="0">
                <a:solidFill>
                  <a:srgbClr val="FF0000"/>
                </a:solidFill>
                <a:latin typeface="Calibri" charset="0"/>
                <a:ea typeface="Arial" charset="0"/>
                <a:cs typeface="Arial" charset="0"/>
              </a:rPr>
              <a:t>Edgar Hernandez</a:t>
            </a:r>
            <a:endParaRPr lang="en-US" sz="3200" b="1" dirty="0">
              <a:latin typeface="Calibri" charset="0"/>
              <a:ea typeface="Arial" charset="0"/>
              <a:cs typeface="Arial" charset="0"/>
            </a:endParaRPr>
          </a:p>
          <a:p>
            <a:pPr eaLnBrk="1" hangingPunct="1"/>
            <a:endParaRPr lang="en-US" sz="3200" dirty="0">
              <a:latin typeface="Calibri" charset="0"/>
              <a:ea typeface="Arial" charset="0"/>
              <a:cs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a:stretch>
            <a:fillRect/>
          </a:stretch>
        </p:blipFill>
        <p:spPr bwMode="auto">
          <a:xfrm>
            <a:off x="0" y="0"/>
            <a:ext cx="9267825" cy="6858000"/>
          </a:xfrm>
          <a:prstGeom prst="rect">
            <a:avLst/>
          </a:prstGeom>
          <a:noFill/>
          <a:ln w="9525">
            <a:noFill/>
            <a:miter lim="800000"/>
            <a:headEnd/>
            <a:tailEnd/>
          </a:ln>
        </p:spPr>
      </p:pic>
      <p:sp>
        <p:nvSpPr>
          <p:cNvPr id="3" name="Down Arrow 2"/>
          <p:cNvSpPr/>
          <p:nvPr/>
        </p:nvSpPr>
        <p:spPr>
          <a:xfrm rot="8572720">
            <a:off x="8413750" y="276225"/>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defRPr/>
            </a:pPr>
            <a:endParaRPr lang="ar-EG" sz="1800">
              <a:solidFill>
                <a:srgbClr val="FFFFFF"/>
              </a:solidFill>
              <a:latin typeface="Calibri" charset="0"/>
              <a:ea typeface="Arial" charset="0"/>
              <a:cs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a:srcRect/>
          <a:stretch>
            <a:fillRect/>
          </a:stretch>
        </p:blipFill>
        <p:spPr bwMode="auto">
          <a:xfrm>
            <a:off x="0" y="0"/>
            <a:ext cx="9267825" cy="6858000"/>
          </a:xfrm>
          <a:prstGeom prst="rect">
            <a:avLst/>
          </a:prstGeom>
          <a:noFill/>
          <a:ln w="9525">
            <a:noFill/>
            <a:miter lim="800000"/>
            <a:headEnd/>
            <a:tailEnd/>
          </a:ln>
        </p:spPr>
      </p:pic>
      <p:sp>
        <p:nvSpPr>
          <p:cNvPr id="3" name="Down Arrow 2"/>
          <p:cNvSpPr/>
          <p:nvPr/>
        </p:nvSpPr>
        <p:spPr>
          <a:xfrm rot="8336572">
            <a:off x="8397875" y="266700"/>
            <a:ext cx="484188" cy="979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defRPr/>
            </a:pPr>
            <a:endParaRPr lang="ar-EG" sz="1800">
              <a:solidFill>
                <a:srgbClr val="FFFFFF"/>
              </a:solidFill>
              <a:latin typeface="Calibri" charset="0"/>
              <a:ea typeface="Arial"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pic>
        <p:nvPicPr>
          <p:cNvPr id="4" name="Image 3"/>
          <p:cNvPicPr>
            <a:picLocks noChangeAspect="1"/>
          </p:cNvPicPr>
          <p:nvPr/>
        </p:nvPicPr>
        <p:blipFill>
          <a:blip r:embed="rId2"/>
          <a:srcRect r="1622"/>
          <a:stretch>
            <a:fillRect/>
          </a:stretch>
        </p:blipFill>
        <p:spPr>
          <a:xfrm>
            <a:off x="0" y="0"/>
            <a:ext cx="4060838" cy="1738011"/>
          </a:xfrm>
          <a:prstGeom prst="rect">
            <a:avLst/>
          </a:prstGeom>
        </p:spPr>
      </p:pic>
      <p:pic>
        <p:nvPicPr>
          <p:cNvPr id="5" name="Image 4"/>
          <p:cNvPicPr>
            <a:picLocks noChangeAspect="1"/>
          </p:cNvPicPr>
          <p:nvPr/>
        </p:nvPicPr>
        <p:blipFill>
          <a:blip r:embed="rId3"/>
          <a:stretch>
            <a:fillRect/>
          </a:stretch>
        </p:blipFill>
        <p:spPr>
          <a:xfrm>
            <a:off x="3733800" y="1092200"/>
            <a:ext cx="5410200" cy="5765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pic>
        <p:nvPicPr>
          <p:cNvPr id="4" name="Image 3"/>
          <p:cNvPicPr>
            <a:picLocks noChangeAspect="1"/>
          </p:cNvPicPr>
          <p:nvPr/>
        </p:nvPicPr>
        <p:blipFill>
          <a:blip r:embed="rId2"/>
          <a:stretch>
            <a:fillRect/>
          </a:stretch>
        </p:blipFill>
        <p:spPr>
          <a:xfrm>
            <a:off x="0" y="2410923"/>
            <a:ext cx="9144000" cy="256747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73730" name="Object 2"/>
          <p:cNvGraphicFramePr>
            <a:graphicFrameLocks noChangeAspect="1"/>
          </p:cNvGraphicFramePr>
          <p:nvPr/>
        </p:nvGraphicFramePr>
        <p:xfrm>
          <a:off x="649" y="683816"/>
          <a:ext cx="9162169" cy="5458314"/>
        </p:xfrm>
        <a:graphic>
          <a:graphicData uri="http://schemas.openxmlformats.org/presentationml/2006/ole">
            <p:oleObj spid="_x0000_s73730" name="Document" r:id="rId3" imgW="5969000" imgH="3556000" progId="Word.Document.12">
              <p:link updateAutomatic="1"/>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er 30"/>
          <p:cNvGrpSpPr/>
          <p:nvPr/>
        </p:nvGrpSpPr>
        <p:grpSpPr>
          <a:xfrm>
            <a:off x="1107983" y="445394"/>
            <a:ext cx="6497838" cy="6436800"/>
            <a:chOff x="1107983" y="445394"/>
            <a:chExt cx="6497838" cy="6436800"/>
          </a:xfrm>
        </p:grpSpPr>
        <p:pic>
          <p:nvPicPr>
            <p:cNvPr id="108" name="Image 107"/>
            <p:cNvPicPr>
              <a:picLocks noChangeAspect="1"/>
            </p:cNvPicPr>
            <p:nvPr/>
          </p:nvPicPr>
          <p:blipFill>
            <a:blip r:embed="rId2"/>
            <a:stretch>
              <a:fillRect/>
            </a:stretch>
          </p:blipFill>
          <p:spPr>
            <a:xfrm>
              <a:off x="1605799" y="445394"/>
              <a:ext cx="6000022" cy="6436800"/>
            </a:xfrm>
            <a:prstGeom prst="rect">
              <a:avLst/>
            </a:prstGeom>
          </p:spPr>
        </p:pic>
        <p:sp>
          <p:nvSpPr>
            <p:cNvPr id="5" name="Ellipse 4"/>
            <p:cNvSpPr/>
            <p:nvPr/>
          </p:nvSpPr>
          <p:spPr>
            <a:xfrm>
              <a:off x="2368231" y="4073323"/>
              <a:ext cx="1681786" cy="1739172"/>
            </a:xfrm>
            <a:prstGeom prst="ellipse">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droit avec flèche 6"/>
            <p:cNvCxnSpPr/>
            <p:nvPr/>
          </p:nvCxnSpPr>
          <p:spPr>
            <a:xfrm rot="5400000" flipH="1" flipV="1">
              <a:off x="3872368" y="5420499"/>
              <a:ext cx="68653" cy="68646"/>
            </a:xfrm>
            <a:prstGeom prst="straightConnector1">
              <a:avLst/>
            </a:prstGeom>
            <a:ln w="50800" cap="flat" cmpd="sng" algn="ctr">
              <a:solidFill>
                <a:srgbClr val="FF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H="1" flipV="1">
              <a:off x="3898917" y="5389827"/>
              <a:ext cx="68653" cy="68646"/>
            </a:xfrm>
            <a:prstGeom prst="straightConnector1">
              <a:avLst/>
            </a:prstGeom>
            <a:ln w="50800" cap="flat" cmpd="sng" algn="ctr">
              <a:solidFill>
                <a:srgbClr val="FF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a:off x="3615269" y="5489149"/>
              <a:ext cx="90000"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Ellipse 12"/>
            <p:cNvSpPr/>
            <p:nvPr/>
          </p:nvSpPr>
          <p:spPr>
            <a:xfrm>
              <a:off x="3111877" y="3798715"/>
              <a:ext cx="273600" cy="273600"/>
            </a:xfrm>
            <a:prstGeom prst="ellipse">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066113" y="3787273"/>
              <a:ext cx="355837" cy="276999"/>
            </a:xfrm>
            <a:prstGeom prst="rect">
              <a:avLst/>
            </a:prstGeom>
            <a:noFill/>
          </p:spPr>
          <p:txBody>
            <a:bodyPr wrap="none" rtlCol="0">
              <a:spAutoFit/>
            </a:bodyPr>
            <a:lstStyle/>
            <a:p>
              <a:r>
                <a:rPr lang="fr-FR" sz="1200" dirty="0" smtClean="0">
                  <a:ln>
                    <a:solidFill>
                      <a:srgbClr val="FF0000"/>
                    </a:solidFill>
                  </a:ln>
                </a:rPr>
                <a:t>10</a:t>
              </a:r>
              <a:endParaRPr lang="fr-FR" sz="1200" dirty="0">
                <a:ln>
                  <a:solidFill>
                    <a:srgbClr val="FF0000"/>
                  </a:solidFill>
                </a:ln>
              </a:endParaRPr>
            </a:p>
          </p:txBody>
        </p:sp>
        <p:cxnSp>
          <p:nvCxnSpPr>
            <p:cNvPr id="15" name="Connecteur droit avec flèche 14"/>
            <p:cNvCxnSpPr/>
            <p:nvPr/>
          </p:nvCxnSpPr>
          <p:spPr>
            <a:xfrm rot="10800000">
              <a:off x="3407918" y="4095200"/>
              <a:ext cx="14032" cy="3399"/>
            </a:xfrm>
            <a:prstGeom prst="straightConnector1">
              <a:avLst/>
            </a:prstGeom>
            <a:ln w="50800" cap="flat" cmpd="sng" algn="ctr">
              <a:solidFill>
                <a:srgbClr val="FF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rot="16200000" flipH="1">
              <a:off x="2328930" y="5241578"/>
              <a:ext cx="172448" cy="2520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2139416" y="5167954"/>
              <a:ext cx="324540" cy="369332"/>
            </a:xfrm>
            <a:prstGeom prst="rect">
              <a:avLst/>
            </a:prstGeom>
            <a:noFill/>
          </p:spPr>
          <p:txBody>
            <a:bodyPr wrap="none" rtlCol="0">
              <a:spAutoFit/>
            </a:bodyPr>
            <a:lstStyle/>
            <a:p>
              <a:r>
                <a:rPr lang="fr-FR" b="1" dirty="0" smtClean="0">
                  <a:solidFill>
                    <a:srgbClr val="FF0000"/>
                  </a:solidFill>
                </a:rPr>
                <a:t>+</a:t>
              </a:r>
              <a:endParaRPr lang="fr-FR" b="1" dirty="0">
                <a:solidFill>
                  <a:srgbClr val="FF0000"/>
                </a:solidFill>
              </a:endParaRPr>
            </a:p>
          </p:txBody>
        </p:sp>
        <p:sp>
          <p:nvSpPr>
            <p:cNvPr id="26" name="ZoneTexte 25"/>
            <p:cNvSpPr txBox="1"/>
            <p:nvPr/>
          </p:nvSpPr>
          <p:spPr>
            <a:xfrm>
              <a:off x="3421950" y="3812548"/>
              <a:ext cx="324540" cy="369332"/>
            </a:xfrm>
            <a:prstGeom prst="rect">
              <a:avLst/>
            </a:prstGeom>
            <a:noFill/>
          </p:spPr>
          <p:txBody>
            <a:bodyPr wrap="none" rtlCol="0">
              <a:spAutoFit/>
            </a:bodyPr>
            <a:lstStyle/>
            <a:p>
              <a:r>
                <a:rPr lang="fr-FR" b="1" dirty="0" smtClean="0">
                  <a:solidFill>
                    <a:srgbClr val="FF0000"/>
                  </a:solidFill>
                </a:rPr>
                <a:t>+</a:t>
              </a:r>
              <a:endParaRPr lang="fr-FR" b="1" dirty="0">
                <a:solidFill>
                  <a:srgbClr val="FF0000"/>
                </a:solidFill>
              </a:endParaRPr>
            </a:p>
          </p:txBody>
        </p:sp>
        <p:sp>
          <p:nvSpPr>
            <p:cNvPr id="29" name="ZoneTexte 28"/>
            <p:cNvSpPr txBox="1"/>
            <p:nvPr/>
          </p:nvSpPr>
          <p:spPr>
            <a:xfrm>
              <a:off x="1107983" y="4881904"/>
              <a:ext cx="1321696" cy="461665"/>
            </a:xfrm>
            <a:prstGeom prst="rect">
              <a:avLst/>
            </a:prstGeom>
            <a:noFill/>
          </p:spPr>
          <p:txBody>
            <a:bodyPr wrap="none" rtlCol="0">
              <a:spAutoFit/>
            </a:bodyPr>
            <a:lstStyle/>
            <a:p>
              <a:pPr algn="ctr"/>
              <a:r>
                <a:rPr lang="fr-FR" sz="1200" dirty="0" err="1" smtClean="0"/>
                <a:t>Negative</a:t>
              </a:r>
              <a:r>
                <a:rPr lang="fr-FR" sz="1200" dirty="0" smtClean="0"/>
                <a:t> circuit</a:t>
              </a:r>
            </a:p>
            <a:p>
              <a:pPr algn="ctr"/>
              <a:r>
                <a:rPr lang="fr-FR" sz="1200" dirty="0" smtClean="0"/>
                <a:t>of size 3</a:t>
              </a:r>
              <a:endParaRPr lang="fr-FR" sz="1200" dirty="0"/>
            </a:p>
          </p:txBody>
        </p:sp>
      </p:grpSp>
      <p:sp>
        <p:nvSpPr>
          <p:cNvPr id="16" name="Espace réservé du pied de page 15"/>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sp>
        <p:nvSpPr>
          <p:cNvPr id="17" name="Espace réservé de la date 16"/>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sp>
        <p:nvSpPr>
          <p:cNvPr id="18" name="Titre 17"/>
          <p:cNvSpPr>
            <a:spLocks noGrp="1"/>
          </p:cNvSpPr>
          <p:nvPr>
            <p:ph type="title"/>
          </p:nvPr>
        </p:nvSpPr>
        <p:spPr>
          <a:xfrm>
            <a:off x="1934344" y="-217120"/>
            <a:ext cx="5285537" cy="838200"/>
          </a:xfrm>
        </p:spPr>
        <p:txBody>
          <a:bodyPr/>
          <a:lstStyle/>
          <a:p>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GENERAL ARCHITECTURE</a:t>
            </a:r>
            <a:endParaRPr lang="fr-FR" b="1" dirty="0">
              <a:solidFill>
                <a:srgbClr val="FF6600"/>
              </a:solidFill>
              <a:effectLst>
                <a:outerShdw blurRad="38100" dist="38100" dir="2700000" algn="tl">
                  <a:srgbClr val="000000">
                    <a:alpha val="43137"/>
                  </a:srgbClr>
                </a:outerShdw>
                <a:reflection blurRad="12700" stA="48000" endA="300" endPos="55000" dir="5400000" sy="-90000" algn="bl" rotWithShape="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sp>
        <p:nvSpPr>
          <p:cNvPr id="5" name="ZoneTexte 4"/>
          <p:cNvSpPr txBox="1"/>
          <p:nvPr/>
        </p:nvSpPr>
        <p:spPr>
          <a:xfrm>
            <a:off x="156189" y="673824"/>
            <a:ext cx="8118163" cy="6217086"/>
          </a:xfrm>
          <a:prstGeom prst="rect">
            <a:avLst/>
          </a:prstGeom>
          <a:noFill/>
        </p:spPr>
        <p:txBody>
          <a:bodyPr wrap="square" rtlCol="0">
            <a:spAutoFit/>
          </a:bodyPr>
          <a:lstStyle/>
          <a:p>
            <a:r>
              <a:rPr lang="fr-FR" sz="4400" b="1" dirty="0" err="1" smtClean="0">
                <a:solidFill>
                  <a:srgbClr val="FF6600"/>
                </a:solidFill>
                <a:effectLst>
                  <a:outerShdw blurRad="38100" dist="38100" dir="2700000" algn="tl">
                    <a:srgbClr val="000000">
                      <a:alpha val="43137"/>
                    </a:srgbClr>
                  </a:outerShdw>
                </a:effectLst>
              </a:rPr>
              <a:t>Robustness</a:t>
            </a:r>
            <a:endParaRPr lang="fr-FR" sz="44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circuits</a:t>
            </a: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n-switches</a:t>
            </a:r>
            <a:endParaRPr lang="fr-FR" sz="36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microRNAs</a:t>
            </a:r>
            <a:endParaRPr lang="fr-FR" sz="36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viruses</a:t>
            </a:r>
            <a:endParaRPr lang="fr-FR" sz="3600" b="1" dirty="0" smtClean="0">
              <a:solidFill>
                <a:srgbClr val="FF6600"/>
              </a:solidFill>
              <a:effectLst>
                <a:outerShdw blurRad="38100" dist="38100" dir="2700000" algn="tl">
                  <a:srgbClr val="000000">
                    <a:alpha val="43137"/>
                  </a:srgbClr>
                </a:outerShdw>
              </a:effectLst>
            </a:endParaRPr>
          </a:p>
          <a:p>
            <a:endParaRPr lang="fr-FR" sz="3200" b="1" dirty="0" smtClean="0">
              <a:solidFill>
                <a:srgbClr val="FF6600"/>
              </a:solidFill>
              <a:effectLst>
                <a:outerShdw blurRad="38100" dist="38100" dir="2700000" algn="tl">
                  <a:srgbClr val="000000">
                    <a:alpha val="43137"/>
                  </a:srgbClr>
                </a:outerShdw>
              </a:effectLst>
            </a:endParaRPr>
          </a:p>
          <a:p>
            <a:pPr>
              <a:buFontTx/>
              <a:buChar char="-"/>
            </a:pP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Don’t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forget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resilience</a:t>
            </a:r>
            <a:endParaRPr lang="fr-FR" sz="2400" b="1" dirty="0" smtClean="0">
              <a:solidFill>
                <a:srgbClr val="FF6600"/>
              </a:solidFill>
              <a:effectLst>
                <a:outerShdw blurRad="38100" dist="38100" dir="2700000" algn="tl">
                  <a:srgbClr val="000000">
                    <a:alpha val="43137"/>
                  </a:srgbClr>
                </a:outerShdw>
              </a:effectLst>
            </a:endParaRPr>
          </a:p>
          <a:p>
            <a:r>
              <a:rPr lang="fr-FR" sz="1000" b="1" cap="small" dirty="0" smtClean="0"/>
              <a:t>JD, </a:t>
            </a:r>
            <a:r>
              <a:rPr lang="fr-FR" sz="1000" b="1" cap="small" dirty="0"/>
              <a:t>E. </a:t>
            </a:r>
            <a:r>
              <a:rPr lang="fr-FR" sz="1000" b="1" cap="small" dirty="0" err="1"/>
              <a:t>Goles</a:t>
            </a:r>
            <a:r>
              <a:rPr lang="fr-FR" sz="1000" b="1" cap="small" dirty="0"/>
              <a:t>, M. Morvan, M. </a:t>
            </a:r>
            <a:r>
              <a:rPr lang="fr-FR" sz="1000" b="1" cap="small" dirty="0" err="1"/>
              <a:t>Noual</a:t>
            </a:r>
            <a:r>
              <a:rPr lang="fr-FR" sz="1000" b="1" cap="small" dirty="0"/>
              <a:t> &amp; S. </a:t>
            </a:r>
            <a:r>
              <a:rPr lang="fr-FR" sz="1000" b="1" cap="small" dirty="0" err="1"/>
              <a:t>Sené</a:t>
            </a:r>
            <a:r>
              <a:rPr lang="fr-FR" sz="1000" b="1" cap="small" dirty="0"/>
              <a:t> </a:t>
            </a:r>
            <a:endParaRPr lang="fr-FR" sz="1000" dirty="0"/>
          </a:p>
          <a:p>
            <a:r>
              <a:rPr lang="fr-FR" sz="1000" dirty="0"/>
              <a:t>Attraction Basins as Gauges of </a:t>
            </a:r>
            <a:r>
              <a:rPr lang="fr-FR" sz="1000" dirty="0" err="1"/>
              <a:t>Environmental</a:t>
            </a:r>
            <a:r>
              <a:rPr lang="fr-FR" sz="1000" dirty="0"/>
              <a:t> </a:t>
            </a:r>
            <a:r>
              <a:rPr lang="fr-FR" sz="1000" dirty="0" err="1"/>
              <a:t>Robustness</a:t>
            </a:r>
            <a:r>
              <a:rPr lang="fr-FR" sz="1000" dirty="0"/>
              <a:t> in </a:t>
            </a:r>
            <a:r>
              <a:rPr lang="fr-FR" sz="1000" dirty="0" err="1"/>
              <a:t>Biological</a:t>
            </a:r>
            <a:r>
              <a:rPr lang="fr-FR" sz="1000" dirty="0"/>
              <a:t> </a:t>
            </a:r>
            <a:r>
              <a:rPr lang="fr-FR" sz="1000" dirty="0" err="1"/>
              <a:t>Complex</a:t>
            </a:r>
            <a:r>
              <a:rPr lang="fr-FR" sz="1000" dirty="0"/>
              <a:t> Systems.</a:t>
            </a:r>
          </a:p>
          <a:p>
            <a:r>
              <a:rPr lang="fr-FR" sz="1000" i="1" dirty="0" err="1"/>
              <a:t>PloS</a:t>
            </a:r>
            <a:r>
              <a:rPr lang="fr-FR" sz="1000" i="1" dirty="0"/>
              <a:t> ONE</a:t>
            </a:r>
            <a:r>
              <a:rPr lang="fr-FR" sz="1000" dirty="0"/>
              <a:t>, </a:t>
            </a:r>
            <a:r>
              <a:rPr lang="fr-FR" sz="1000" b="1" dirty="0"/>
              <a:t>5</a:t>
            </a:r>
            <a:r>
              <a:rPr lang="fr-FR" sz="1000" dirty="0"/>
              <a:t>, e11793</a:t>
            </a:r>
            <a:r>
              <a:rPr lang="fr-FR" sz="1000" i="1" dirty="0"/>
              <a:t> </a:t>
            </a:r>
            <a:r>
              <a:rPr lang="fr-FR" sz="1000" dirty="0"/>
              <a:t>(2010)</a:t>
            </a:r>
            <a:r>
              <a:rPr lang="fr-FR" sz="1000" dirty="0" smtClean="0"/>
              <a:t>.</a:t>
            </a:r>
            <a:endParaRPr lang="fr-FR" sz="2400" b="1" dirty="0" smtClean="0">
              <a:solidFill>
                <a:srgbClr val="FF6600"/>
              </a:solidFill>
              <a:effectLst>
                <a:outerShdw blurRad="38100" dist="38100" dir="2700000" algn="tl">
                  <a:srgbClr val="000000">
                    <a:alpha val="43137"/>
                  </a:srgbClr>
                </a:outerShdw>
              </a:effectLst>
            </a:endParaRPr>
          </a:p>
          <a:p>
            <a:pPr>
              <a:buFontTx/>
              <a:buChar char="-"/>
            </a:pP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Don’t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forget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resistance</a:t>
            </a:r>
            <a:endParaRPr lang="fr-FR" sz="2400" b="1" dirty="0" smtClean="0">
              <a:solidFill>
                <a:srgbClr val="FF6600"/>
              </a:solidFill>
              <a:effectLst>
                <a:outerShdw blurRad="38100" dist="38100" dir="2700000" algn="tl">
                  <a:srgbClr val="000000">
                    <a:alpha val="43137"/>
                  </a:srgbClr>
                </a:outerShdw>
              </a:effectLst>
            </a:endParaRPr>
          </a:p>
          <a:p>
            <a:r>
              <a:rPr lang="fr-FR" sz="1000" b="1" cap="small" dirty="0" smtClean="0"/>
              <a:t>JJD &amp; </a:t>
            </a:r>
            <a:r>
              <a:rPr lang="fr-FR" sz="1000" b="1" cap="small" dirty="0"/>
              <a:t>S. </a:t>
            </a:r>
            <a:r>
              <a:rPr lang="fr-FR" sz="1000" b="1" cap="small" dirty="0" err="1"/>
              <a:t>Sené</a:t>
            </a:r>
            <a:endParaRPr lang="fr-FR" sz="1000" dirty="0"/>
          </a:p>
          <a:p>
            <a:r>
              <a:rPr lang="fr-FR" sz="1000" dirty="0"/>
              <a:t>The </a:t>
            </a:r>
            <a:r>
              <a:rPr lang="fr-FR" sz="1000" dirty="0" err="1"/>
              <a:t>singular</a:t>
            </a:r>
            <a:r>
              <a:rPr lang="fr-FR" sz="1000" dirty="0"/>
              <a:t> power of the </a:t>
            </a:r>
            <a:r>
              <a:rPr lang="fr-FR" sz="1000" dirty="0" err="1"/>
              <a:t>environment</a:t>
            </a:r>
            <a:r>
              <a:rPr lang="fr-FR" sz="1000" dirty="0"/>
              <a:t> on </a:t>
            </a:r>
            <a:r>
              <a:rPr lang="fr-FR" sz="1000" dirty="0" err="1"/>
              <a:t>nonlinear</a:t>
            </a:r>
            <a:r>
              <a:rPr lang="fr-FR" sz="1000" dirty="0"/>
              <a:t> </a:t>
            </a:r>
            <a:r>
              <a:rPr lang="fr-FR" sz="1000" dirty="0" err="1"/>
              <a:t>Hopfield</a:t>
            </a:r>
            <a:r>
              <a:rPr lang="fr-FR" sz="1000" dirty="0"/>
              <a:t> networks.</a:t>
            </a:r>
          </a:p>
          <a:p>
            <a:r>
              <a:rPr lang="fr-FR" sz="1000" dirty="0"/>
              <a:t>In : </a:t>
            </a:r>
            <a:r>
              <a:rPr lang="fr-FR" sz="1000" i="1" dirty="0"/>
              <a:t>CMSB’11</a:t>
            </a:r>
            <a:r>
              <a:rPr lang="fr-FR" sz="1000" dirty="0"/>
              <a:t>,</a:t>
            </a:r>
          </a:p>
          <a:p>
            <a:r>
              <a:rPr lang="fr-FR" sz="1000" dirty="0"/>
              <a:t>ACM </a:t>
            </a:r>
            <a:r>
              <a:rPr lang="fr-FR" sz="1000" dirty="0" err="1"/>
              <a:t>Proceedings</a:t>
            </a:r>
            <a:r>
              <a:rPr lang="fr-FR" sz="1000" dirty="0"/>
              <a:t>, New York, 55-64 (2011).</a:t>
            </a:r>
          </a:p>
          <a:p>
            <a:pPr>
              <a:buFontTx/>
              <a:buChar char="-"/>
            </a:pPr>
            <a:endParaRPr lang="fr-FR" sz="2400" b="1" dirty="0" smtClean="0">
              <a:solidFill>
                <a:srgbClr val="FF6600"/>
              </a:solidFill>
              <a:effectLst>
                <a:outerShdw blurRad="38100" dist="38100" dir="2700000" algn="tl">
                  <a:srgbClr val="000000">
                    <a:alpha val="43137"/>
                  </a:srgbClr>
                </a:outerShdw>
              </a:effectLst>
            </a:endParaRPr>
          </a:p>
          <a:p>
            <a:pPr>
              <a:buFontTx/>
              <a:buChar char="-"/>
            </a:pPr>
            <a:endParaRPr lang="fr-FR" sz="2400" b="1" dirty="0" smtClean="0">
              <a:solidFill>
                <a:srgbClr val="FF6600"/>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Valparaiso</a:t>
            </a:r>
            <a:endParaRPr lang="fr-FR"/>
          </a:p>
        </p:txBody>
      </p:sp>
      <p:graphicFrame>
        <p:nvGraphicFramePr>
          <p:cNvPr id="150530" name="Object 2"/>
          <p:cNvGraphicFramePr>
            <a:graphicFrameLocks noChangeAspect="1"/>
          </p:cNvGraphicFramePr>
          <p:nvPr/>
        </p:nvGraphicFramePr>
        <p:xfrm>
          <a:off x="1658068" y="635000"/>
          <a:ext cx="5969000" cy="6223000"/>
        </p:xfrm>
        <a:graphic>
          <a:graphicData uri="http://schemas.openxmlformats.org/presentationml/2006/ole">
            <p:oleObj spid="_x0000_s47106" name="Document" r:id="rId3" imgW="5969000" imgH="6223000" progId="Word.Document.12">
              <p:link updateAutomatic="1"/>
            </p:oleObj>
          </a:graphicData>
        </a:graphic>
      </p:graphicFrame>
      <p:grpSp>
        <p:nvGrpSpPr>
          <p:cNvPr id="3" name="Group 3"/>
          <p:cNvGrpSpPr>
            <a:grpSpLocks/>
          </p:cNvGrpSpPr>
          <p:nvPr/>
        </p:nvGrpSpPr>
        <p:grpSpPr bwMode="auto">
          <a:xfrm>
            <a:off x="1039415" y="523661"/>
            <a:ext cx="6892557" cy="1949450"/>
            <a:chOff x="1122" y="697"/>
            <a:chExt cx="9401" cy="3070"/>
          </a:xfrm>
        </p:grpSpPr>
        <p:grpSp>
          <p:nvGrpSpPr>
            <p:cNvPr id="4" name="Group 4"/>
            <p:cNvGrpSpPr>
              <a:grpSpLocks/>
            </p:cNvGrpSpPr>
            <p:nvPr/>
          </p:nvGrpSpPr>
          <p:grpSpPr bwMode="auto">
            <a:xfrm>
              <a:off x="1367" y="1135"/>
              <a:ext cx="3057" cy="2043"/>
              <a:chOff x="1315" y="1237"/>
              <a:chExt cx="3057" cy="2043"/>
            </a:xfrm>
          </p:grpSpPr>
          <p:sp>
            <p:nvSpPr>
              <p:cNvPr id="150533" name="Oval 5"/>
              <p:cNvSpPr>
                <a:spLocks noChangeArrowheads="1"/>
              </p:cNvSpPr>
              <p:nvPr/>
            </p:nvSpPr>
            <p:spPr bwMode="auto">
              <a:xfrm>
                <a:off x="2961"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4" name="Line 6"/>
              <p:cNvSpPr>
                <a:spLocks noChangeShapeType="1"/>
              </p:cNvSpPr>
              <p:nvPr/>
            </p:nvSpPr>
            <p:spPr bwMode="auto">
              <a:xfrm>
                <a:off x="3115" y="1404"/>
                <a:ext cx="1080" cy="7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5" name="Oval 7"/>
              <p:cNvSpPr>
                <a:spLocks noChangeArrowheads="1"/>
              </p:cNvSpPr>
              <p:nvPr/>
            </p:nvSpPr>
            <p:spPr bwMode="auto">
              <a:xfrm>
                <a:off x="4247" y="2140"/>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6" name="Line 8"/>
              <p:cNvSpPr>
                <a:spLocks noChangeShapeType="1"/>
              </p:cNvSpPr>
              <p:nvPr/>
            </p:nvSpPr>
            <p:spPr bwMode="auto">
              <a:xfrm rot="21498737" flipH="1">
                <a:off x="3013" y="2290"/>
                <a:ext cx="1202" cy="84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7" name="Oval 9"/>
              <p:cNvSpPr>
                <a:spLocks noChangeArrowheads="1"/>
              </p:cNvSpPr>
              <p:nvPr/>
            </p:nvSpPr>
            <p:spPr bwMode="auto">
              <a:xfrm>
                <a:off x="2912" y="3155"/>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8" name="Line 10"/>
              <p:cNvSpPr>
                <a:spLocks noChangeShapeType="1"/>
              </p:cNvSpPr>
              <p:nvPr/>
            </p:nvSpPr>
            <p:spPr bwMode="auto">
              <a:xfrm flipH="1" flipV="1">
                <a:off x="2961" y="1417"/>
                <a:ext cx="0" cy="16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39" name="Line 11"/>
              <p:cNvSpPr>
                <a:spLocks noChangeShapeType="1"/>
              </p:cNvSpPr>
              <p:nvPr/>
            </p:nvSpPr>
            <p:spPr bwMode="auto">
              <a:xfrm>
                <a:off x="1495" y="1300"/>
                <a:ext cx="14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0" name="Oval 12"/>
              <p:cNvSpPr>
                <a:spLocks noChangeArrowheads="1"/>
              </p:cNvSpPr>
              <p:nvPr/>
            </p:nvSpPr>
            <p:spPr bwMode="auto">
              <a:xfrm>
                <a:off x="1315"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grpSp>
        <p:grpSp>
          <p:nvGrpSpPr>
            <p:cNvPr id="5" name="Group 13"/>
            <p:cNvGrpSpPr>
              <a:grpSpLocks/>
            </p:cNvGrpSpPr>
            <p:nvPr/>
          </p:nvGrpSpPr>
          <p:grpSpPr bwMode="auto">
            <a:xfrm>
              <a:off x="4106" y="1120"/>
              <a:ext cx="3057" cy="2043"/>
              <a:chOff x="1315" y="1237"/>
              <a:chExt cx="3057" cy="2043"/>
            </a:xfrm>
          </p:grpSpPr>
          <p:sp>
            <p:nvSpPr>
              <p:cNvPr id="150542" name="Oval 14"/>
              <p:cNvSpPr>
                <a:spLocks noChangeArrowheads="1"/>
              </p:cNvSpPr>
              <p:nvPr/>
            </p:nvSpPr>
            <p:spPr bwMode="auto">
              <a:xfrm>
                <a:off x="2961"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3" name="Line 15"/>
              <p:cNvSpPr>
                <a:spLocks noChangeShapeType="1"/>
              </p:cNvSpPr>
              <p:nvPr/>
            </p:nvSpPr>
            <p:spPr bwMode="auto">
              <a:xfrm>
                <a:off x="3115" y="1404"/>
                <a:ext cx="1080" cy="7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4" name="Oval 16"/>
              <p:cNvSpPr>
                <a:spLocks noChangeArrowheads="1"/>
              </p:cNvSpPr>
              <p:nvPr/>
            </p:nvSpPr>
            <p:spPr bwMode="auto">
              <a:xfrm>
                <a:off x="4247" y="2140"/>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5" name="Line 17"/>
              <p:cNvSpPr>
                <a:spLocks noChangeShapeType="1"/>
              </p:cNvSpPr>
              <p:nvPr/>
            </p:nvSpPr>
            <p:spPr bwMode="auto">
              <a:xfrm rot="21498737" flipH="1">
                <a:off x="3013" y="2290"/>
                <a:ext cx="1202" cy="84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6" name="Oval 18"/>
              <p:cNvSpPr>
                <a:spLocks noChangeArrowheads="1"/>
              </p:cNvSpPr>
              <p:nvPr/>
            </p:nvSpPr>
            <p:spPr bwMode="auto">
              <a:xfrm>
                <a:off x="2912" y="3155"/>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7" name="Line 19"/>
              <p:cNvSpPr>
                <a:spLocks noChangeShapeType="1"/>
              </p:cNvSpPr>
              <p:nvPr/>
            </p:nvSpPr>
            <p:spPr bwMode="auto">
              <a:xfrm flipH="1" flipV="1">
                <a:off x="2961" y="1417"/>
                <a:ext cx="0" cy="16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8" name="Line 20"/>
              <p:cNvSpPr>
                <a:spLocks noChangeShapeType="1"/>
              </p:cNvSpPr>
              <p:nvPr/>
            </p:nvSpPr>
            <p:spPr bwMode="auto">
              <a:xfrm>
                <a:off x="1495" y="1300"/>
                <a:ext cx="14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49" name="Oval 21"/>
              <p:cNvSpPr>
                <a:spLocks noChangeArrowheads="1"/>
              </p:cNvSpPr>
              <p:nvPr/>
            </p:nvSpPr>
            <p:spPr bwMode="auto">
              <a:xfrm>
                <a:off x="1315"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grpSp>
        <p:sp>
          <p:nvSpPr>
            <p:cNvPr id="150550" name="Text Box 22"/>
            <p:cNvSpPr txBox="1">
              <a:spLocks noChangeArrowheads="1"/>
            </p:cNvSpPr>
            <p:nvPr/>
          </p:nvSpPr>
          <p:spPr bwMode="auto">
            <a:xfrm>
              <a:off x="1122" y="697"/>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miR</a:t>
              </a:r>
            </a:p>
          </p:txBody>
        </p:sp>
        <p:sp>
          <p:nvSpPr>
            <p:cNvPr id="150551" name="Text Box 23"/>
            <p:cNvSpPr txBox="1">
              <a:spLocks noChangeArrowheads="1"/>
            </p:cNvSpPr>
            <p:nvPr/>
          </p:nvSpPr>
          <p:spPr bwMode="auto">
            <a:xfrm>
              <a:off x="3861" y="710"/>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miR</a:t>
              </a:r>
            </a:p>
          </p:txBody>
        </p:sp>
        <p:sp>
          <p:nvSpPr>
            <p:cNvPr id="150552" name="Text Box 24"/>
            <p:cNvSpPr txBox="1">
              <a:spLocks noChangeArrowheads="1"/>
            </p:cNvSpPr>
            <p:nvPr/>
          </p:nvSpPr>
          <p:spPr bwMode="auto">
            <a:xfrm>
              <a:off x="5548" y="703"/>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1</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3" name="Text Box 25"/>
            <p:cNvSpPr txBox="1">
              <a:spLocks noChangeArrowheads="1"/>
            </p:cNvSpPr>
            <p:nvPr/>
          </p:nvSpPr>
          <p:spPr bwMode="auto">
            <a:xfrm>
              <a:off x="7077" y="1816"/>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2</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4" name="Text Box 26"/>
            <p:cNvSpPr txBox="1">
              <a:spLocks noChangeArrowheads="1"/>
            </p:cNvSpPr>
            <p:nvPr/>
          </p:nvSpPr>
          <p:spPr bwMode="auto">
            <a:xfrm>
              <a:off x="5533" y="3039"/>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3</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5" name="Text Box 27"/>
            <p:cNvSpPr txBox="1">
              <a:spLocks noChangeArrowheads="1"/>
            </p:cNvSpPr>
            <p:nvPr/>
          </p:nvSpPr>
          <p:spPr bwMode="auto">
            <a:xfrm>
              <a:off x="2809" y="711"/>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1</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6" name="Text Box 28"/>
            <p:cNvSpPr txBox="1">
              <a:spLocks noChangeArrowheads="1"/>
            </p:cNvSpPr>
            <p:nvPr/>
          </p:nvSpPr>
          <p:spPr bwMode="auto">
            <a:xfrm>
              <a:off x="4338" y="182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2</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7" name="Text Box 29"/>
            <p:cNvSpPr txBox="1">
              <a:spLocks noChangeArrowheads="1"/>
            </p:cNvSpPr>
            <p:nvPr/>
          </p:nvSpPr>
          <p:spPr bwMode="auto">
            <a:xfrm>
              <a:off x="2794" y="3047"/>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3</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58" name="Line 30"/>
            <p:cNvSpPr>
              <a:spLocks noChangeShapeType="1"/>
            </p:cNvSpPr>
            <p:nvPr/>
          </p:nvSpPr>
          <p:spPr bwMode="auto">
            <a:xfrm>
              <a:off x="2694" y="955"/>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59" name="Line 31"/>
            <p:cNvSpPr>
              <a:spLocks noChangeShapeType="1"/>
            </p:cNvSpPr>
            <p:nvPr/>
          </p:nvSpPr>
          <p:spPr bwMode="auto">
            <a:xfrm>
              <a:off x="4260" y="1855"/>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0" name="Line 32"/>
            <p:cNvSpPr>
              <a:spLocks noChangeShapeType="1"/>
            </p:cNvSpPr>
            <p:nvPr/>
          </p:nvSpPr>
          <p:spPr bwMode="auto">
            <a:xfrm>
              <a:off x="2653" y="1495"/>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1" name="Line 33"/>
            <p:cNvSpPr>
              <a:spLocks noChangeShapeType="1"/>
            </p:cNvSpPr>
            <p:nvPr/>
          </p:nvSpPr>
          <p:spPr bwMode="auto">
            <a:xfrm>
              <a:off x="3154" y="3178"/>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2" name="Line 34"/>
            <p:cNvSpPr>
              <a:spLocks noChangeShapeType="1"/>
            </p:cNvSpPr>
            <p:nvPr/>
          </p:nvSpPr>
          <p:spPr bwMode="auto">
            <a:xfrm>
              <a:off x="5435" y="929"/>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3" name="Line 35"/>
            <p:cNvSpPr>
              <a:spLocks noChangeShapeType="1"/>
            </p:cNvSpPr>
            <p:nvPr/>
          </p:nvSpPr>
          <p:spPr bwMode="auto">
            <a:xfrm>
              <a:off x="7001" y="1853"/>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4" name="Line 36"/>
            <p:cNvSpPr>
              <a:spLocks noChangeShapeType="1"/>
            </p:cNvSpPr>
            <p:nvPr/>
          </p:nvSpPr>
          <p:spPr bwMode="auto">
            <a:xfrm>
              <a:off x="5394" y="1469"/>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5" name="Line 37"/>
            <p:cNvSpPr>
              <a:spLocks noChangeShapeType="1"/>
            </p:cNvSpPr>
            <p:nvPr/>
          </p:nvSpPr>
          <p:spPr bwMode="auto">
            <a:xfrm>
              <a:off x="5895" y="3178"/>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6" name="Line 38"/>
            <p:cNvSpPr>
              <a:spLocks noChangeShapeType="1"/>
            </p:cNvSpPr>
            <p:nvPr/>
          </p:nvSpPr>
          <p:spPr bwMode="auto">
            <a:xfrm>
              <a:off x="5982" y="3087"/>
              <a:ext cx="0" cy="1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grpSp>
          <p:nvGrpSpPr>
            <p:cNvPr id="6" name="Group 39"/>
            <p:cNvGrpSpPr>
              <a:grpSpLocks/>
            </p:cNvGrpSpPr>
            <p:nvPr/>
          </p:nvGrpSpPr>
          <p:grpSpPr bwMode="auto">
            <a:xfrm>
              <a:off x="6830" y="1127"/>
              <a:ext cx="3057" cy="2043"/>
              <a:chOff x="1315" y="1237"/>
              <a:chExt cx="3057" cy="2043"/>
            </a:xfrm>
          </p:grpSpPr>
          <p:sp>
            <p:nvSpPr>
              <p:cNvPr id="150568" name="Oval 40"/>
              <p:cNvSpPr>
                <a:spLocks noChangeArrowheads="1"/>
              </p:cNvSpPr>
              <p:nvPr/>
            </p:nvSpPr>
            <p:spPr bwMode="auto">
              <a:xfrm>
                <a:off x="2961"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69" name="Line 41"/>
              <p:cNvSpPr>
                <a:spLocks noChangeShapeType="1"/>
              </p:cNvSpPr>
              <p:nvPr/>
            </p:nvSpPr>
            <p:spPr bwMode="auto">
              <a:xfrm>
                <a:off x="3115" y="1404"/>
                <a:ext cx="1080" cy="7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0" name="Oval 42"/>
              <p:cNvSpPr>
                <a:spLocks noChangeArrowheads="1"/>
              </p:cNvSpPr>
              <p:nvPr/>
            </p:nvSpPr>
            <p:spPr bwMode="auto">
              <a:xfrm>
                <a:off x="4247" y="2140"/>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1" name="Line 43"/>
              <p:cNvSpPr>
                <a:spLocks noChangeShapeType="1"/>
              </p:cNvSpPr>
              <p:nvPr/>
            </p:nvSpPr>
            <p:spPr bwMode="auto">
              <a:xfrm rot="21498737" flipH="1">
                <a:off x="3013" y="2290"/>
                <a:ext cx="1202" cy="845"/>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2" name="Oval 44"/>
              <p:cNvSpPr>
                <a:spLocks noChangeArrowheads="1"/>
              </p:cNvSpPr>
              <p:nvPr/>
            </p:nvSpPr>
            <p:spPr bwMode="auto">
              <a:xfrm>
                <a:off x="2912" y="3155"/>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3" name="Line 45"/>
              <p:cNvSpPr>
                <a:spLocks noChangeShapeType="1"/>
              </p:cNvSpPr>
              <p:nvPr/>
            </p:nvSpPr>
            <p:spPr bwMode="auto">
              <a:xfrm flipH="1" flipV="1">
                <a:off x="2961" y="1417"/>
                <a:ext cx="0" cy="162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4" name="Line 46"/>
              <p:cNvSpPr>
                <a:spLocks noChangeShapeType="1"/>
              </p:cNvSpPr>
              <p:nvPr/>
            </p:nvSpPr>
            <p:spPr bwMode="auto">
              <a:xfrm>
                <a:off x="1495" y="1300"/>
                <a:ext cx="144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75" name="Oval 47"/>
              <p:cNvSpPr>
                <a:spLocks noChangeArrowheads="1"/>
              </p:cNvSpPr>
              <p:nvPr/>
            </p:nvSpPr>
            <p:spPr bwMode="auto">
              <a:xfrm>
                <a:off x="1315" y="1237"/>
                <a:ext cx="125" cy="125"/>
              </a:xfrm>
              <a:prstGeom prst="ellipse">
                <a:avLst/>
              </a:prstGeom>
              <a:gradFill rotWithShape="0">
                <a:gsLst>
                  <a:gs pos="0">
                    <a:srgbClr val="9BC1FF"/>
                  </a:gs>
                  <a:gs pos="100000">
                    <a:srgbClr val="3F80CD"/>
                  </a:gs>
                </a:gsLst>
                <a:lin ang="5400000"/>
              </a:gradFill>
              <a:ln w="190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grpSp>
        <p:sp>
          <p:nvSpPr>
            <p:cNvPr id="150576" name="Text Box 48"/>
            <p:cNvSpPr txBox="1">
              <a:spLocks noChangeArrowheads="1"/>
            </p:cNvSpPr>
            <p:nvPr/>
          </p:nvSpPr>
          <p:spPr bwMode="auto">
            <a:xfrm>
              <a:off x="6587" y="704"/>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miR</a:t>
              </a:r>
            </a:p>
          </p:txBody>
        </p:sp>
        <p:sp>
          <p:nvSpPr>
            <p:cNvPr id="150577" name="Text Box 49"/>
            <p:cNvSpPr txBox="1">
              <a:spLocks noChangeArrowheads="1"/>
            </p:cNvSpPr>
            <p:nvPr/>
          </p:nvSpPr>
          <p:spPr bwMode="auto">
            <a:xfrm>
              <a:off x="8274" y="697"/>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1</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78" name="Text Box 50"/>
            <p:cNvSpPr txBox="1">
              <a:spLocks noChangeArrowheads="1"/>
            </p:cNvSpPr>
            <p:nvPr/>
          </p:nvSpPr>
          <p:spPr bwMode="auto">
            <a:xfrm>
              <a:off x="9803" y="1810"/>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2</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79" name="Text Box 51"/>
            <p:cNvSpPr txBox="1">
              <a:spLocks noChangeArrowheads="1"/>
            </p:cNvSpPr>
            <p:nvPr/>
          </p:nvSpPr>
          <p:spPr bwMode="auto">
            <a:xfrm>
              <a:off x="8259" y="3033"/>
              <a:ext cx="720" cy="72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3366FF"/>
                  </a:solidFill>
                  <a:effectLst/>
                  <a:latin typeface="Cambria" charset="0"/>
                  <a:ea typeface="Times New Roman" charset="0"/>
                </a:rPr>
                <a:t>G</a:t>
              </a:r>
              <a:r>
                <a:rPr kumimoji="0" lang="en-GB" sz="1200" b="1" i="0" u="none" strike="noStrike" cap="none" normalizeH="0" baseline="-25000">
                  <a:ln>
                    <a:noFill/>
                  </a:ln>
                  <a:solidFill>
                    <a:srgbClr val="3366FF"/>
                  </a:solidFill>
                  <a:effectLst/>
                  <a:latin typeface="Cambria" charset="0"/>
                  <a:ea typeface="Times New Roman" charset="0"/>
                </a:rPr>
                <a:t>3</a:t>
              </a:r>
              <a:endParaRPr kumimoji="0" lang="en-GB" sz="1200" b="1" i="0" u="none" strike="noStrike" cap="none" normalizeH="0" baseline="-25000">
                <a:ln>
                  <a:noFill/>
                </a:ln>
                <a:solidFill>
                  <a:srgbClr val="3366FF"/>
                </a:solidFill>
                <a:effectLst/>
                <a:latin typeface="Times New Roman" charset="0"/>
                <a:ea typeface="Times New Roman" charset="0"/>
              </a:endParaRPr>
            </a:p>
          </p:txBody>
        </p:sp>
        <p:sp>
          <p:nvSpPr>
            <p:cNvPr id="150580" name="Line 52"/>
            <p:cNvSpPr>
              <a:spLocks noChangeShapeType="1"/>
            </p:cNvSpPr>
            <p:nvPr/>
          </p:nvSpPr>
          <p:spPr bwMode="auto">
            <a:xfrm>
              <a:off x="8161" y="923"/>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81" name="Line 53"/>
            <p:cNvSpPr>
              <a:spLocks noChangeShapeType="1"/>
            </p:cNvSpPr>
            <p:nvPr/>
          </p:nvSpPr>
          <p:spPr bwMode="auto">
            <a:xfrm>
              <a:off x="9727" y="1847"/>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82" name="Line 54"/>
            <p:cNvSpPr>
              <a:spLocks noChangeShapeType="1"/>
            </p:cNvSpPr>
            <p:nvPr/>
          </p:nvSpPr>
          <p:spPr bwMode="auto">
            <a:xfrm>
              <a:off x="8606" y="3154"/>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83" name="Line 55"/>
            <p:cNvSpPr>
              <a:spLocks noChangeShapeType="1"/>
            </p:cNvSpPr>
            <p:nvPr/>
          </p:nvSpPr>
          <p:spPr bwMode="auto">
            <a:xfrm>
              <a:off x="8157" y="1480"/>
              <a:ext cx="180" cy="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sp>
          <p:nvSpPr>
            <p:cNvPr id="150584" name="Line 56"/>
            <p:cNvSpPr>
              <a:spLocks noChangeShapeType="1"/>
            </p:cNvSpPr>
            <p:nvPr/>
          </p:nvSpPr>
          <p:spPr bwMode="auto">
            <a:xfrm>
              <a:off x="8244" y="1389"/>
              <a:ext cx="0" cy="180"/>
            </a:xfrm>
            <a:prstGeom prst="line">
              <a:avLst/>
            </a:prstGeom>
            <a:noFill/>
            <a:ln w="44450">
              <a:solidFill>
                <a:srgbClr val="4A7EBB"/>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grpSp>
      <p:sp>
        <p:nvSpPr>
          <p:cNvPr id="60" name="ZoneTexte 59"/>
          <p:cNvSpPr txBox="1"/>
          <p:nvPr/>
        </p:nvSpPr>
        <p:spPr>
          <a:xfrm>
            <a:off x="3672972" y="6259089"/>
            <a:ext cx="4707877" cy="307777"/>
          </a:xfrm>
          <a:prstGeom prst="rect">
            <a:avLst/>
          </a:prstGeom>
          <a:noFill/>
        </p:spPr>
        <p:txBody>
          <a:bodyPr wrap="none" rtlCol="0">
            <a:spAutoFit/>
          </a:bodyPr>
          <a:lstStyle/>
          <a:p>
            <a:r>
              <a:rPr lang="fr-FR" sz="1400" b="1" dirty="0" err="1" smtClean="0">
                <a:solidFill>
                  <a:srgbClr val="FF6600"/>
                </a:solidFill>
              </a:rPr>
              <a:t>Persistence</a:t>
            </a:r>
            <a:r>
              <a:rPr lang="fr-FR" sz="1400" b="1" dirty="0" smtClean="0">
                <a:solidFill>
                  <a:srgbClr val="FF6600"/>
                </a:solidFill>
              </a:rPr>
              <a:t> of </a:t>
            </a:r>
            <a:r>
              <a:rPr lang="fr-FR" sz="1400" b="1" dirty="0" err="1" smtClean="0">
                <a:solidFill>
                  <a:srgbClr val="FF6600"/>
                </a:solidFill>
              </a:rPr>
              <a:t>rhythm</a:t>
            </a:r>
            <a:r>
              <a:rPr lang="fr-FR" sz="1400" b="1" dirty="0" smtClean="0">
                <a:solidFill>
                  <a:srgbClr val="FF6600"/>
                </a:solidFill>
              </a:rPr>
              <a:t> in case of </a:t>
            </a:r>
            <a:r>
              <a:rPr lang="fr-FR" sz="1400" b="1" dirty="0" err="1" smtClean="0">
                <a:solidFill>
                  <a:srgbClr val="FF6600"/>
                </a:solidFill>
              </a:rPr>
              <a:t>weak</a:t>
            </a:r>
            <a:r>
              <a:rPr lang="fr-FR" sz="1400" b="1" dirty="0" smtClean="0">
                <a:solidFill>
                  <a:srgbClr val="FF6600"/>
                </a:solidFill>
              </a:rPr>
              <a:t> inhibition</a:t>
            </a:r>
            <a:endParaRPr lang="fr-FR" sz="1400" b="1" dirty="0">
              <a:solidFill>
                <a:srgbClr val="FF6600"/>
              </a:solidFill>
            </a:endParaRPr>
          </a:p>
        </p:txBody>
      </p:sp>
      <p:sp>
        <p:nvSpPr>
          <p:cNvPr id="61" name="ZoneTexte 60"/>
          <p:cNvSpPr txBox="1"/>
          <p:nvPr/>
        </p:nvSpPr>
        <p:spPr>
          <a:xfrm>
            <a:off x="1347775" y="-4877"/>
            <a:ext cx="5647700" cy="461665"/>
          </a:xfrm>
          <a:prstGeom prst="rect">
            <a:avLst/>
          </a:prstGeom>
          <a:noFill/>
        </p:spPr>
        <p:txBody>
          <a:bodyPr wrap="none" rtlCol="0">
            <a:spAutoFit/>
          </a:bodyPr>
          <a:lstStyle/>
          <a:p>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miR</a:t>
            </a:r>
            <a:r>
              <a:rPr lang="fr-FR" sz="2400" b="1" dirty="0" smtClean="0">
                <a:solidFill>
                  <a:srgbClr val="FF6600"/>
                </a:solidFill>
                <a:effectLst>
                  <a:outerShdw blurRad="38100" dist="38100" dir="2700000" algn="tl">
                    <a:srgbClr val="000000">
                      <a:alpha val="43137"/>
                    </a:srgbClr>
                  </a:outerShdw>
                </a:effectLst>
              </a:rPr>
              <a:t> </a:t>
            </a:r>
            <a:r>
              <a:rPr lang="fr-FR" sz="2400" b="1" dirty="0" smtClean="0">
                <a:solidFill>
                  <a:srgbClr val="FF6600"/>
                </a:solidFill>
                <a:effectLst>
                  <a:outerShdw blurRad="38100" dist="38100" dir="2700000" algn="tl">
                    <a:srgbClr val="000000">
                      <a:alpha val="43137"/>
                    </a:srgbClr>
                  </a:outerShdw>
                </a:effectLst>
              </a:rPr>
              <a:t>inhibition </a:t>
            </a:r>
            <a:r>
              <a:rPr lang="fr-FR" sz="2400" b="1" dirty="0" err="1" smtClean="0">
                <a:solidFill>
                  <a:srgbClr val="FF6600"/>
                </a:solidFill>
                <a:effectLst>
                  <a:outerShdw blurRad="38100" dist="38100" dir="2700000" algn="tl">
                    <a:srgbClr val="000000">
                      <a:alpha val="43137"/>
                    </a:srgbClr>
                  </a:outerShdw>
                </a:effectLst>
              </a:rPr>
              <a:t>with</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parallel</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updating</a:t>
            </a:r>
            <a:endParaRPr lang="fr-FR" sz="2400" b="1" dirty="0">
              <a:solidFill>
                <a:srgbClr val="FF6600"/>
              </a:solidFill>
              <a:effectLst>
                <a:outerShdw blurRad="38100" dist="38100" dir="2700000" algn="tl">
                  <a:srgbClr val="000000">
                    <a:alpha val="43137"/>
                  </a:srgbClr>
                </a:outerShdw>
              </a:effectLst>
            </a:endParaRPr>
          </a:p>
        </p:txBody>
      </p:sp>
      <p:sp>
        <p:nvSpPr>
          <p:cNvPr id="62" name="ZoneTexte 61"/>
          <p:cNvSpPr txBox="1"/>
          <p:nvPr/>
        </p:nvSpPr>
        <p:spPr>
          <a:xfrm>
            <a:off x="914396" y="3897923"/>
            <a:ext cx="7858869" cy="369332"/>
          </a:xfrm>
          <a:prstGeom prst="rect">
            <a:avLst/>
          </a:prstGeom>
          <a:noFill/>
        </p:spPr>
        <p:txBody>
          <a:bodyPr wrap="square" rtlCol="0">
            <a:spAutoFit/>
          </a:bodyPr>
          <a:lstStyle/>
          <a:p>
            <a:r>
              <a:rPr lang="fr-FR" dirty="0" smtClean="0"/>
              <a:t>           </a:t>
            </a:r>
            <a:r>
              <a:rPr lang="fr-FR" sz="1400" dirty="0" err="1" smtClean="0">
                <a:solidFill>
                  <a:srgbClr val="FF0000"/>
                </a:solidFill>
              </a:rPr>
              <a:t>Negative</a:t>
            </a:r>
            <a:r>
              <a:rPr lang="fr-FR" sz="1400" dirty="0" smtClean="0">
                <a:solidFill>
                  <a:srgbClr val="FF0000"/>
                </a:solidFill>
              </a:rPr>
              <a:t> 3-switch</a:t>
            </a:r>
            <a:r>
              <a:rPr lang="fr-FR" sz="1400" dirty="0" smtClean="0">
                <a:solidFill>
                  <a:srgbClr val="FF0000"/>
                </a:solidFill>
                <a:latin typeface="Symbol" charset="2"/>
                <a:cs typeface="Symbol" charset="2"/>
              </a:rPr>
              <a:t>                        </a:t>
            </a:r>
            <a:r>
              <a:rPr lang="fr-FR" sz="1400" dirty="0" smtClean="0">
                <a:solidFill>
                  <a:srgbClr val="FF0000"/>
                </a:solidFill>
                <a:cs typeface="Symbol" charset="2"/>
              </a:rPr>
              <a:t>Positive circuits</a:t>
            </a:r>
            <a:endParaRPr lang="fr-FR" sz="1400" dirty="0">
              <a:solidFill>
                <a:srgbClr val="FF0000"/>
              </a:solidFill>
            </a:endParaRPr>
          </a:p>
        </p:txBody>
      </p:sp>
      <p:sp>
        <p:nvSpPr>
          <p:cNvPr id="63" name="Espace réservé de la date 62"/>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349120"/>
            <a:ext cx="4005412" cy="838200"/>
          </a:xfrm>
        </p:spPr>
        <p:txBody>
          <a:bodyPr>
            <a:normAutofit fontScale="90000"/>
          </a:bodyPr>
          <a:lstStyle/>
          <a:p>
            <a:r>
              <a:rPr lang="fr-FR" b="1" dirty="0" smtClean="0">
                <a:solidFill>
                  <a:srgbClr val="FF6600"/>
                </a:solidFill>
                <a:effectLst>
                  <a:outerShdw blurRad="38100" dist="38100" dir="2700000" algn="tl">
                    <a:srgbClr val="000000">
                      <a:alpha val="43137"/>
                    </a:srgbClr>
                  </a:outerShdw>
                  <a:reflection blurRad="12700" stA="48000" endA="300" endPos="55000" dir="5400000" sy="-90000" algn="bl" rotWithShape="0"/>
                </a:effectLst>
              </a:rPr>
              <a:t>NEUROGENETWORKS</a:t>
            </a:r>
            <a:endParaRPr lang="fr-FR" b="1" dirty="0">
              <a:solidFill>
                <a:srgbClr val="FF66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Espace réservé de la date 2"/>
          <p:cNvSpPr>
            <a:spLocks noGrp="1"/>
          </p:cNvSpPr>
          <p:nvPr>
            <p:ph type="dt" sz="half" idx="10"/>
          </p:nvPr>
        </p:nvSpPr>
        <p:spPr/>
        <p:txBody>
          <a:bodyPr/>
          <a:lstStyle/>
          <a:p>
            <a:r>
              <a:rPr lang="fr-FR" smtClean="0"/>
              <a:t>26/11/2011</a:t>
            </a:r>
            <a:endParaRPr lang="fr-FR"/>
          </a:p>
        </p:txBody>
      </p:sp>
      <p:sp>
        <p:nvSpPr>
          <p:cNvPr id="4" name="Espace réservé du pied de page 3"/>
          <p:cNvSpPr>
            <a:spLocks noGrp="1"/>
          </p:cNvSpPr>
          <p:nvPr>
            <p:ph type="ftr" sz="quarter" idx="11"/>
          </p:nvPr>
        </p:nvSpPr>
        <p:spPr/>
        <p:txBody>
          <a:bodyPr/>
          <a:lstStyle/>
          <a:p>
            <a:r>
              <a:rPr lang="fr-FR" smtClean="0"/>
              <a:t>Valparaiso</a:t>
            </a:r>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8769" y="0"/>
            <a:ext cx="6731000" cy="6858000"/>
          </a:xfrm>
          <a:prstGeom prst="rect">
            <a:avLst/>
          </a:prstGeom>
        </p:spPr>
      </p:pic>
      <p:sp>
        <p:nvSpPr>
          <p:cNvPr id="6" name="Espace réservé du pied de page 5"/>
          <p:cNvSpPr>
            <a:spLocks noGrp="1"/>
          </p:cNvSpPr>
          <p:nvPr>
            <p:ph type="ftr" sz="quarter" idx="11"/>
          </p:nvPr>
        </p:nvSpPr>
        <p:spPr/>
        <p:txBody>
          <a:bodyPr/>
          <a:lstStyle/>
          <a:p>
            <a:r>
              <a:rPr lang="fr-FR" smtClean="0"/>
              <a:t>Valparaiso</a:t>
            </a:r>
            <a:endParaRPr lang="fr-FR"/>
          </a:p>
        </p:txBody>
      </p:sp>
      <p:sp>
        <p:nvSpPr>
          <p:cNvPr id="4" name="Espace réservé de la date 3"/>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84994" name="Object 2"/>
          <p:cNvGraphicFramePr>
            <a:graphicFrameLocks noChangeAspect="1"/>
          </p:cNvGraphicFramePr>
          <p:nvPr/>
        </p:nvGraphicFramePr>
        <p:xfrm>
          <a:off x="0" y="1002592"/>
          <a:ext cx="9144000" cy="3424136"/>
        </p:xfrm>
        <a:graphic>
          <a:graphicData uri="http://schemas.openxmlformats.org/presentationml/2006/ole">
            <p:oleObj spid="_x0000_s84994" name="Document" r:id="rId3" imgW="5969000" imgH="2235200" progId="Word.Document.12">
              <p:link updateAutomatic="1"/>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86018" name="Object 2"/>
          <p:cNvGraphicFramePr>
            <a:graphicFrameLocks noChangeAspect="1"/>
          </p:cNvGraphicFramePr>
          <p:nvPr/>
        </p:nvGraphicFramePr>
        <p:xfrm>
          <a:off x="-8307" y="1606624"/>
          <a:ext cx="9152307" cy="3641450"/>
        </p:xfrm>
        <a:graphic>
          <a:graphicData uri="http://schemas.openxmlformats.org/presentationml/2006/ole">
            <p:oleObj spid="_x0000_s86018" name="Document" r:id="rId3" imgW="5969000" imgH="2374900" progId="Word.Document.12">
              <p:link updateAutomatic="1"/>
            </p:oleObj>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sp>
        <p:nvSpPr>
          <p:cNvPr id="6" name="Titre 1"/>
          <p:cNvSpPr txBox="1">
            <a:spLocks/>
          </p:cNvSpPr>
          <p:nvPr/>
        </p:nvSpPr>
        <p:spPr>
          <a:xfrm>
            <a:off x="304800" y="349120"/>
            <a:ext cx="3212227" cy="838200"/>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all" spc="0" normalizeH="0" baseline="0" noProof="0" dirty="0" smtClean="0">
                <a:ln>
                  <a:noFill/>
                </a:ln>
                <a:solidFill>
                  <a:srgbClr val="FF6600"/>
                </a:solidFill>
                <a:effectLst>
                  <a:outerShdw blurRad="38100" dist="38100" dir="2700000" algn="tl">
                    <a:srgbClr val="000000">
                      <a:alpha val="43137"/>
                    </a:srgbClr>
                  </a:outerShdw>
                  <a:reflection blurRad="12700" stA="48000" endA="300" endPos="55000" dir="5400000" sy="-90000" algn="bl" rotWithShape="0"/>
                </a:effectLst>
                <a:uLnTx/>
                <a:uFillTx/>
                <a:latin typeface="+mj-lt"/>
                <a:ea typeface="+mj-ea"/>
                <a:cs typeface="+mj-cs"/>
              </a:rPr>
              <a:t>ROBUSTNESS</a:t>
            </a:r>
            <a:endParaRPr kumimoji="0" lang="fr-FR" sz="3600" b="1" i="0" u="none" strike="noStrike" kern="1200" cap="all" spc="0" normalizeH="0" baseline="0" noProof="0" dirty="0">
              <a:ln>
                <a:noFill/>
              </a:ln>
              <a:solidFill>
                <a:srgbClr val="FF6600"/>
              </a:solidFill>
              <a:effectLst>
                <a:outerShdw blurRad="38100" dist="38100" dir="2700000" algn="tl">
                  <a:srgbClr val="000000">
                    <a:alpha val="43137"/>
                  </a:srgbClr>
                </a:outerShdw>
                <a:reflection blurRad="12700" stA="48000" endA="300" endPos="55000" dir="5400000" sy="-90000" algn="bl" rotWithShape="0"/>
              </a:effectLst>
              <a:uLnTx/>
              <a:uFillTx/>
              <a:latin typeface="+mj-lt"/>
              <a:ea typeface="+mj-ea"/>
              <a:cs typeface="+mj-cs"/>
            </a:endParaRPr>
          </a:p>
        </p:txBody>
      </p:sp>
      <p:graphicFrame>
        <p:nvGraphicFramePr>
          <p:cNvPr id="87044" name="Object 4"/>
          <p:cNvGraphicFramePr>
            <a:graphicFrameLocks noChangeAspect="1"/>
          </p:cNvGraphicFramePr>
          <p:nvPr/>
        </p:nvGraphicFramePr>
        <p:xfrm>
          <a:off x="-1681" y="1726034"/>
          <a:ext cx="9154649" cy="3408646"/>
        </p:xfrm>
        <a:graphic>
          <a:graphicData uri="http://schemas.openxmlformats.org/presentationml/2006/ole">
            <p:oleObj spid="_x0000_s87044" name="Document" r:id="rId3" imgW="5969000" imgH="2222500" progId="Word.Document.12">
              <p:link updateAutomatic="1"/>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59394" name="Object 2"/>
          <p:cNvGraphicFramePr>
            <a:graphicFrameLocks noChangeAspect="1"/>
          </p:cNvGraphicFramePr>
          <p:nvPr/>
        </p:nvGraphicFramePr>
        <p:xfrm>
          <a:off x="-1" y="1523984"/>
          <a:ext cx="9164605" cy="3061368"/>
        </p:xfrm>
        <a:graphic>
          <a:graphicData uri="http://schemas.openxmlformats.org/presentationml/2006/ole">
            <p:oleObj spid="_x0000_s59394" name="Document" r:id="rId3" imgW="5969000" imgH="1993900" progId="Word.Document.12">
              <p:link updateAutomatic="1"/>
            </p:oleObj>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pSp>
        <p:nvGrpSpPr>
          <p:cNvPr id="60418" name="Group 2"/>
          <p:cNvGrpSpPr>
            <a:grpSpLocks/>
          </p:cNvGrpSpPr>
          <p:nvPr/>
        </p:nvGrpSpPr>
        <p:grpSpPr bwMode="auto">
          <a:xfrm>
            <a:off x="842205" y="76201"/>
            <a:ext cx="7232315" cy="6781800"/>
            <a:chOff x="1779" y="7293"/>
            <a:chExt cx="8280" cy="6840"/>
          </a:xfrm>
        </p:grpSpPr>
        <p:grpSp>
          <p:nvGrpSpPr>
            <p:cNvPr id="60419" name="Group 3"/>
            <p:cNvGrpSpPr>
              <a:grpSpLocks/>
            </p:cNvGrpSpPr>
            <p:nvPr/>
          </p:nvGrpSpPr>
          <p:grpSpPr bwMode="auto">
            <a:xfrm>
              <a:off x="1779" y="7293"/>
              <a:ext cx="8280" cy="6840"/>
              <a:chOff x="2043" y="7468"/>
              <a:chExt cx="7584" cy="5814"/>
            </a:xfrm>
          </p:grpSpPr>
          <p:pic>
            <p:nvPicPr>
              <p:cNvPr id="60420" name="Image 44"/>
              <p:cNvPicPr>
                <a:picLocks noChangeArrowheads="1"/>
              </p:cNvPicPr>
              <p:nvPr/>
            </p:nvPicPr>
            <p:blipFill>
              <a:blip r:embed="rId2">
                <a:lum bright="-6000" contrast="24000"/>
              </a:blip>
              <a:srcRect/>
              <a:stretch>
                <a:fillRect/>
              </a:stretch>
            </p:blipFill>
            <p:spPr bwMode="auto">
              <a:xfrm>
                <a:off x="2043" y="7468"/>
                <a:ext cx="7584" cy="3763"/>
              </a:xfrm>
              <a:prstGeom prst="rect">
                <a:avLst/>
              </a:prstGeom>
              <a:noFill/>
            </p:spPr>
          </p:pic>
          <p:pic>
            <p:nvPicPr>
              <p:cNvPr id="60421" name="Image 45"/>
              <p:cNvPicPr>
                <a:picLocks noChangeArrowheads="1"/>
              </p:cNvPicPr>
              <p:nvPr/>
            </p:nvPicPr>
            <p:blipFill>
              <a:blip r:embed="rId3">
                <a:lum bright="-6000" contrast="24000"/>
              </a:blip>
              <a:srcRect/>
              <a:stretch>
                <a:fillRect/>
              </a:stretch>
            </p:blipFill>
            <p:spPr bwMode="auto">
              <a:xfrm>
                <a:off x="2150" y="11208"/>
                <a:ext cx="7286" cy="2074"/>
              </a:xfrm>
              <a:prstGeom prst="rect">
                <a:avLst/>
              </a:prstGeom>
              <a:noFill/>
            </p:spPr>
          </p:pic>
        </p:grpSp>
        <p:sp>
          <p:nvSpPr>
            <p:cNvPr id="60422" name="Line 6"/>
            <p:cNvSpPr>
              <a:spLocks noChangeShapeType="1"/>
            </p:cNvSpPr>
            <p:nvPr/>
          </p:nvSpPr>
          <p:spPr bwMode="auto">
            <a:xfrm>
              <a:off x="9840" y="11819"/>
              <a:ext cx="0" cy="360"/>
            </a:xfrm>
            <a:prstGeom prst="line">
              <a:avLst/>
            </a:prstGeom>
            <a:noFill/>
            <a:ln w="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fr-F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89091" name="Object 3"/>
          <p:cNvGraphicFramePr>
            <a:graphicFrameLocks noChangeAspect="1"/>
          </p:cNvGraphicFramePr>
          <p:nvPr/>
        </p:nvGraphicFramePr>
        <p:xfrm>
          <a:off x="4351" y="2729275"/>
          <a:ext cx="9162565" cy="1403627"/>
        </p:xfrm>
        <a:graphic>
          <a:graphicData uri="http://schemas.openxmlformats.org/presentationml/2006/ole">
            <p:oleObj spid="_x0000_s89091" name="Document" r:id="rId3" imgW="5969000" imgH="914400" progId="Word.Document.12">
              <p:link updateAutomatic="1"/>
            </p:oleObj>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61444" name="Object 4"/>
          <p:cNvGraphicFramePr>
            <a:graphicFrameLocks noChangeAspect="1"/>
          </p:cNvGraphicFramePr>
          <p:nvPr/>
        </p:nvGraphicFramePr>
        <p:xfrm>
          <a:off x="58920" y="934117"/>
          <a:ext cx="9006761" cy="5289077"/>
        </p:xfrm>
        <a:graphic>
          <a:graphicData uri="http://schemas.openxmlformats.org/presentationml/2006/ole">
            <p:oleObj spid="_x0000_s61444" name="Document" r:id="rId3" imgW="5969000" imgH="3505200" progId="Word.Document.12">
              <p:link updateAutomatic="1"/>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ure Flo Réseau à changer ds diaporama cropée.psd"/>
          <p:cNvPicPr>
            <a:picLocks noChangeAspect="1"/>
          </p:cNvPicPr>
          <p:nvPr/>
        </p:nvPicPr>
        <p:blipFill>
          <a:blip r:embed="rId3"/>
          <a:stretch>
            <a:fillRect/>
          </a:stretch>
        </p:blipFill>
        <p:spPr>
          <a:xfrm>
            <a:off x="327378" y="76200"/>
            <a:ext cx="8233675" cy="5710261"/>
          </a:xfrm>
          <a:prstGeom prst="rect">
            <a:avLst/>
          </a:prstGeom>
        </p:spPr>
      </p:pic>
      <p:sp>
        <p:nvSpPr>
          <p:cNvPr id="4" name="ZoneTexte 3"/>
          <p:cNvSpPr txBox="1"/>
          <p:nvPr/>
        </p:nvSpPr>
        <p:spPr>
          <a:xfrm>
            <a:off x="1758468" y="5816600"/>
            <a:ext cx="5621867" cy="861774"/>
          </a:xfrm>
          <a:prstGeom prst="rect">
            <a:avLst/>
          </a:prstGeom>
          <a:noFill/>
        </p:spPr>
        <p:txBody>
          <a:bodyPr wrap="square" rtlCol="0">
            <a:spAutoFit/>
          </a:bodyPr>
          <a:lstStyle/>
          <a:p>
            <a:pPr algn="ctr"/>
            <a:r>
              <a:rPr lang="fr-FR" sz="3200" b="1" dirty="0" smtClean="0">
                <a:solidFill>
                  <a:srgbClr val="FF0000"/>
                </a:solidFill>
              </a:rPr>
              <a:t>RAG control network</a:t>
            </a:r>
          </a:p>
          <a:p>
            <a:pPr algn="ctr"/>
            <a:r>
              <a:rPr lang="fr-FR" sz="1800" b="1" dirty="0" smtClean="0">
                <a:solidFill>
                  <a:srgbClr val="FF0000"/>
                </a:solidFill>
              </a:rPr>
              <a:t>C. </a:t>
            </a:r>
            <a:r>
              <a:rPr lang="fr-FR" sz="1800" b="1" dirty="0" err="1" smtClean="0">
                <a:solidFill>
                  <a:srgbClr val="FF0000"/>
                </a:solidFill>
              </a:rPr>
              <a:t>Georgescu</a:t>
            </a:r>
            <a:r>
              <a:rPr lang="fr-FR" sz="1800" b="1" dirty="0" smtClean="0">
                <a:solidFill>
                  <a:srgbClr val="FF0000"/>
                </a:solidFill>
              </a:rPr>
              <a:t> et al. PNAS 2008</a:t>
            </a:r>
            <a:endParaRPr lang="fr-FR" sz="1800" b="1" dirty="0">
              <a:solidFill>
                <a:srgbClr val="FF0000"/>
              </a:solidFill>
            </a:endParaRPr>
          </a:p>
        </p:txBody>
      </p:sp>
      <p:sp>
        <p:nvSpPr>
          <p:cNvPr id="6" name="Ellipse 5"/>
          <p:cNvSpPr/>
          <p:nvPr/>
        </p:nvSpPr>
        <p:spPr>
          <a:xfrm>
            <a:off x="7507111" y="3111500"/>
            <a:ext cx="304800" cy="1003300"/>
          </a:xfrm>
          <a:prstGeom prst="ellipse">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4923693" y="1826846"/>
            <a:ext cx="449385" cy="175846"/>
          </a:xfrm>
          <a:prstGeom prst="ellipse">
            <a:avLst/>
          </a:prstGeom>
          <a:noFill/>
          <a:ln w="38100" cap="flat" cmpd="sng" algn="ctr">
            <a:solidFill>
              <a:schemeClr val="accent1">
                <a:shade val="70000"/>
                <a:satMod val="1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u pied de page 7"/>
          <p:cNvSpPr>
            <a:spLocks noGrp="1"/>
          </p:cNvSpPr>
          <p:nvPr>
            <p:ph type="ftr" sz="quarter" idx="11"/>
          </p:nvPr>
        </p:nvSpPr>
        <p:spPr/>
        <p:txBody>
          <a:bodyPr/>
          <a:lstStyle/>
          <a:p>
            <a:r>
              <a:rPr lang="fr-FR" smtClean="0"/>
              <a:t>Valparaiso</a:t>
            </a:r>
            <a:endParaRPr lang="fr-FR"/>
          </a:p>
        </p:txBody>
      </p:sp>
      <p:sp>
        <p:nvSpPr>
          <p:cNvPr id="9" name="Espace réservé de la date 8"/>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62469" name="Object 5"/>
          <p:cNvGraphicFramePr>
            <a:graphicFrameLocks noChangeAspect="1"/>
          </p:cNvGraphicFramePr>
          <p:nvPr/>
        </p:nvGraphicFramePr>
        <p:xfrm>
          <a:off x="-102504" y="-1"/>
          <a:ext cx="9342785" cy="6858001"/>
        </p:xfrm>
        <a:graphic>
          <a:graphicData uri="http://schemas.openxmlformats.org/presentationml/2006/ole">
            <p:oleObj spid="_x0000_s62469" name="Document" r:id="rId3" imgW="5969000" imgH="4381500" progId="Word.Document.12">
              <p:link updateAutomatic="1"/>
            </p:oleObj>
          </a:graphicData>
        </a:graphic>
      </p:graphicFrame>
      <p:sp>
        <p:nvSpPr>
          <p:cNvPr id="97" name="Rectangle 96"/>
          <p:cNvSpPr/>
          <p:nvPr/>
        </p:nvSpPr>
        <p:spPr>
          <a:xfrm>
            <a:off x="140783" y="4235137"/>
            <a:ext cx="8348670" cy="307777"/>
          </a:xfrm>
          <a:prstGeom prst="rect">
            <a:avLst/>
          </a:prstGeom>
        </p:spPr>
        <p:txBody>
          <a:bodyPr wrap="square">
            <a:spAutoFit/>
          </a:bodyPr>
          <a:lstStyle/>
          <a:p>
            <a:r>
              <a:rPr lang="en-GB" sz="1400" b="1" dirty="0">
                <a:solidFill>
                  <a:srgbClr val="FF6600"/>
                </a:solidFill>
              </a:rPr>
              <a:t>[27] M. </a:t>
            </a:r>
            <a:r>
              <a:rPr lang="en-GB" sz="1400" b="1" dirty="0" err="1">
                <a:solidFill>
                  <a:srgbClr val="FF6600"/>
                </a:solidFill>
              </a:rPr>
              <a:t>Cosnard</a:t>
            </a:r>
            <a:r>
              <a:rPr lang="en-GB" sz="1400" b="1" dirty="0">
                <a:solidFill>
                  <a:srgbClr val="FF6600"/>
                </a:solidFill>
              </a:rPr>
              <a:t>, E. </a:t>
            </a:r>
            <a:r>
              <a:rPr lang="en-GB" sz="1400" b="1" dirty="0" err="1">
                <a:solidFill>
                  <a:srgbClr val="FF6600"/>
                </a:solidFill>
              </a:rPr>
              <a:t>Goles</a:t>
            </a:r>
            <a:r>
              <a:rPr lang="en-GB" sz="1400" b="1" dirty="0">
                <a:solidFill>
                  <a:srgbClr val="FF6600"/>
                </a:solidFill>
              </a:rPr>
              <a:t>, Discrete states neural networks and energies, Neural Networks 10 (</a:t>
            </a:r>
            <a:r>
              <a:rPr lang="en-GB" sz="1400" b="1" dirty="0" smtClean="0">
                <a:solidFill>
                  <a:srgbClr val="FF6600"/>
                </a:solidFill>
              </a:rPr>
              <a:t>1997) 327-34</a:t>
            </a:r>
            <a:r>
              <a:rPr lang="fr-FR" sz="1400" b="1" dirty="0" smtClean="0">
                <a:solidFill>
                  <a:srgbClr val="FF6600"/>
                </a:solidFill>
              </a:rPr>
              <a:t> </a:t>
            </a:r>
            <a:endParaRPr lang="fr-FR" sz="1400" b="1" dirty="0">
              <a:solidFill>
                <a:srgbClr val="FF6600"/>
              </a:solidFill>
            </a:endParaRPr>
          </a:p>
        </p:txBody>
      </p:sp>
      <p:grpSp>
        <p:nvGrpSpPr>
          <p:cNvPr id="98" name="Group 46"/>
          <p:cNvGrpSpPr>
            <a:grpSpLocks/>
          </p:cNvGrpSpPr>
          <p:nvPr/>
        </p:nvGrpSpPr>
        <p:grpSpPr bwMode="auto">
          <a:xfrm>
            <a:off x="2739048" y="4446749"/>
            <a:ext cx="1094050" cy="1257775"/>
            <a:chOff x="689" y="480"/>
            <a:chExt cx="2619" cy="3262"/>
          </a:xfrm>
        </p:grpSpPr>
        <p:sp>
          <p:nvSpPr>
            <p:cNvPr id="99" name="Text Box 4"/>
            <p:cNvSpPr txBox="1">
              <a:spLocks noChangeArrowheads="1"/>
            </p:cNvSpPr>
            <p:nvPr/>
          </p:nvSpPr>
          <p:spPr bwMode="auto">
            <a:xfrm>
              <a:off x="689" y="1344"/>
              <a:ext cx="319" cy="958"/>
            </a:xfrm>
            <a:prstGeom prst="rect">
              <a:avLst/>
            </a:prstGeom>
            <a:noFill/>
            <a:ln w="9525">
              <a:noFill/>
              <a:miter lim="800000"/>
              <a:headEnd/>
              <a:tailEnd/>
            </a:ln>
          </p:spPr>
          <p:txBody>
            <a:bodyPr wrap="square">
              <a:prstTxWarp prst="textNoShape">
                <a:avLst/>
              </a:prstTxWarp>
              <a:spAutoFit/>
            </a:bodyPr>
            <a:lstStyle/>
            <a:p>
              <a:pPr algn="ctr" eaLnBrk="1" hangingPunct="1"/>
              <a:r>
                <a:rPr lang="fr-FR">
                  <a:latin typeface="Times New Roman" charset="0"/>
                </a:rPr>
                <a:t>X</a:t>
              </a:r>
              <a:r>
                <a:rPr lang="fr-FR" baseline="-25000">
                  <a:latin typeface="Times New Roman" charset="0"/>
                </a:rPr>
                <a:t>n</a:t>
              </a:r>
            </a:p>
          </p:txBody>
        </p:sp>
        <p:grpSp>
          <p:nvGrpSpPr>
            <p:cNvPr id="100" name="Group 45"/>
            <p:cNvGrpSpPr>
              <a:grpSpLocks/>
            </p:cNvGrpSpPr>
            <p:nvPr/>
          </p:nvGrpSpPr>
          <p:grpSpPr bwMode="auto">
            <a:xfrm>
              <a:off x="706" y="480"/>
              <a:ext cx="2602" cy="3262"/>
              <a:chOff x="336" y="240"/>
              <a:chExt cx="2602" cy="3262"/>
            </a:xfrm>
          </p:grpSpPr>
          <p:sp>
            <p:nvSpPr>
              <p:cNvPr id="101" name="Text Box 2"/>
              <p:cNvSpPr txBox="1">
                <a:spLocks noChangeArrowheads="1"/>
              </p:cNvSpPr>
              <p:nvPr/>
            </p:nvSpPr>
            <p:spPr bwMode="auto">
              <a:xfrm>
                <a:off x="960" y="432"/>
                <a:ext cx="319" cy="958"/>
              </a:xfrm>
              <a:prstGeom prst="rect">
                <a:avLst/>
              </a:prstGeom>
              <a:noFill/>
              <a:ln w="9525">
                <a:noFill/>
                <a:miter lim="800000"/>
                <a:headEnd/>
                <a:tailEnd/>
              </a:ln>
            </p:spPr>
            <p:txBody>
              <a:bodyPr wrap="square">
                <a:prstTxWarp prst="textNoShape">
                  <a:avLst/>
                </a:prstTxWarp>
                <a:spAutoFit/>
              </a:bodyPr>
              <a:lstStyle/>
              <a:p>
                <a:pPr algn="ctr" eaLnBrk="1" hangingPunct="1"/>
                <a:r>
                  <a:rPr lang="fr-FR">
                    <a:latin typeface="Times New Roman" charset="0"/>
                  </a:rPr>
                  <a:t>X</a:t>
                </a:r>
                <a:r>
                  <a:rPr lang="fr-FR" baseline="-25000">
                    <a:latin typeface="Times New Roman" charset="0"/>
                  </a:rPr>
                  <a:t>1</a:t>
                </a:r>
                <a:endParaRPr lang="fr-FR">
                  <a:latin typeface="Times New Roman" charset="0"/>
                </a:endParaRPr>
              </a:p>
            </p:txBody>
          </p:sp>
          <p:sp>
            <p:nvSpPr>
              <p:cNvPr id="102" name="Text Box 3"/>
              <p:cNvSpPr txBox="1">
                <a:spLocks noChangeArrowheads="1"/>
              </p:cNvSpPr>
              <p:nvPr/>
            </p:nvSpPr>
            <p:spPr bwMode="auto">
              <a:xfrm>
                <a:off x="2016" y="912"/>
                <a:ext cx="319" cy="958"/>
              </a:xfrm>
              <a:prstGeom prst="rect">
                <a:avLst/>
              </a:prstGeom>
              <a:noFill/>
              <a:ln w="9525">
                <a:noFill/>
                <a:miter lim="800000"/>
                <a:headEnd/>
                <a:tailEnd/>
              </a:ln>
            </p:spPr>
            <p:txBody>
              <a:bodyPr wrap="square">
                <a:prstTxWarp prst="textNoShape">
                  <a:avLst/>
                </a:prstTxWarp>
                <a:spAutoFit/>
              </a:bodyPr>
              <a:lstStyle/>
              <a:p>
                <a:pPr algn="ctr" eaLnBrk="1" hangingPunct="1"/>
                <a:r>
                  <a:rPr lang="fr-FR">
                    <a:latin typeface="Times New Roman" charset="0"/>
                  </a:rPr>
                  <a:t>X</a:t>
                </a:r>
                <a:r>
                  <a:rPr lang="fr-FR" baseline="-25000">
                    <a:latin typeface="Times New Roman" charset="0"/>
                  </a:rPr>
                  <a:t>2</a:t>
                </a:r>
              </a:p>
            </p:txBody>
          </p:sp>
          <p:sp>
            <p:nvSpPr>
              <p:cNvPr id="103" name="Text Box 5"/>
              <p:cNvSpPr txBox="1">
                <a:spLocks noChangeArrowheads="1"/>
              </p:cNvSpPr>
              <p:nvPr/>
            </p:nvSpPr>
            <p:spPr bwMode="auto">
              <a:xfrm>
                <a:off x="1392" y="2544"/>
                <a:ext cx="290" cy="958"/>
              </a:xfrm>
              <a:prstGeom prst="rect">
                <a:avLst/>
              </a:prstGeom>
              <a:noFill/>
              <a:ln w="9525">
                <a:noFill/>
                <a:miter lim="800000"/>
                <a:headEnd/>
                <a:tailEnd/>
              </a:ln>
            </p:spPr>
            <p:txBody>
              <a:bodyPr wrap="square">
                <a:prstTxWarp prst="textNoShape">
                  <a:avLst/>
                </a:prstTxWarp>
                <a:spAutoFit/>
              </a:bodyPr>
              <a:lstStyle/>
              <a:p>
                <a:pPr algn="ctr" eaLnBrk="1" hangingPunct="1"/>
                <a:r>
                  <a:rPr lang="fr-FR">
                    <a:latin typeface="Times New Roman" charset="0"/>
                  </a:rPr>
                  <a:t>X</a:t>
                </a:r>
                <a:r>
                  <a:rPr lang="fr-FR" baseline="-25000">
                    <a:latin typeface="Times New Roman" charset="0"/>
                  </a:rPr>
                  <a:t>i</a:t>
                </a:r>
              </a:p>
            </p:txBody>
          </p:sp>
          <p:sp>
            <p:nvSpPr>
              <p:cNvPr id="104" name="Line 6"/>
              <p:cNvSpPr>
                <a:spLocks noChangeShapeType="1"/>
              </p:cNvSpPr>
              <p:nvPr/>
            </p:nvSpPr>
            <p:spPr bwMode="auto">
              <a:xfrm>
                <a:off x="1392" y="672"/>
                <a:ext cx="576" cy="192"/>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05" name="Line 7"/>
              <p:cNvSpPr>
                <a:spLocks noChangeShapeType="1"/>
              </p:cNvSpPr>
              <p:nvPr/>
            </p:nvSpPr>
            <p:spPr bwMode="auto">
              <a:xfrm flipV="1">
                <a:off x="528" y="768"/>
                <a:ext cx="432" cy="33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06" name="Line 8"/>
              <p:cNvSpPr>
                <a:spLocks noChangeShapeType="1"/>
              </p:cNvSpPr>
              <p:nvPr/>
            </p:nvSpPr>
            <p:spPr bwMode="auto">
              <a:xfrm>
                <a:off x="2208" y="1248"/>
                <a:ext cx="144" cy="57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07" name="Line 9"/>
              <p:cNvSpPr>
                <a:spLocks noChangeShapeType="1"/>
              </p:cNvSpPr>
              <p:nvPr/>
            </p:nvSpPr>
            <p:spPr bwMode="auto">
              <a:xfrm flipV="1">
                <a:off x="624" y="768"/>
                <a:ext cx="528" cy="1440"/>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08" name="Line 10"/>
              <p:cNvSpPr>
                <a:spLocks noChangeShapeType="1"/>
              </p:cNvSpPr>
              <p:nvPr/>
            </p:nvSpPr>
            <p:spPr bwMode="auto">
              <a:xfrm flipV="1">
                <a:off x="672" y="1152"/>
                <a:ext cx="1344" cy="105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09" name="Line 11"/>
              <p:cNvSpPr>
                <a:spLocks noChangeShapeType="1"/>
              </p:cNvSpPr>
              <p:nvPr/>
            </p:nvSpPr>
            <p:spPr bwMode="auto">
              <a:xfrm>
                <a:off x="480" y="1536"/>
                <a:ext cx="0" cy="480"/>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0" name="Line 12"/>
              <p:cNvSpPr>
                <a:spLocks noChangeShapeType="1"/>
              </p:cNvSpPr>
              <p:nvPr/>
            </p:nvSpPr>
            <p:spPr bwMode="auto">
              <a:xfrm flipV="1">
                <a:off x="624" y="1056"/>
                <a:ext cx="1296" cy="240"/>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1" name="Text Box 13"/>
              <p:cNvSpPr txBox="1">
                <a:spLocks noChangeArrowheads="1"/>
              </p:cNvSpPr>
              <p:nvPr/>
            </p:nvSpPr>
            <p:spPr bwMode="auto">
              <a:xfrm>
                <a:off x="2257" y="1872"/>
                <a:ext cx="397" cy="718"/>
              </a:xfrm>
              <a:prstGeom prst="rect">
                <a:avLst/>
              </a:prstGeom>
              <a:noFill/>
              <a:ln w="9525">
                <a:noFill/>
                <a:miter lim="800000"/>
                <a:headEnd/>
                <a:tailEnd/>
              </a:ln>
            </p:spPr>
            <p:txBody>
              <a:bodyPr wrap="square">
                <a:prstTxWarp prst="textNoShape">
                  <a:avLst/>
                </a:prstTxWarp>
                <a:spAutoFit/>
              </a:bodyPr>
              <a:lstStyle/>
              <a:p>
                <a:pPr algn="ctr" eaLnBrk="1" hangingPunct="1"/>
                <a:r>
                  <a:rPr lang="fr-FR" baseline="-25000" dirty="0" smtClean="0">
                    <a:latin typeface="Times New Roman" charset="0"/>
                  </a:rPr>
                  <a:t>-</a:t>
                </a:r>
                <a:r>
                  <a:rPr lang="fr-FR" baseline="-25000" dirty="0">
                    <a:latin typeface="Times New Roman" charset="0"/>
                  </a:rPr>
                  <a:t>1</a:t>
                </a:r>
              </a:p>
            </p:txBody>
          </p:sp>
          <p:sp>
            <p:nvSpPr>
              <p:cNvPr id="112" name="Text Box 14"/>
              <p:cNvSpPr txBox="1">
                <a:spLocks noChangeArrowheads="1"/>
              </p:cNvSpPr>
              <p:nvPr/>
            </p:nvSpPr>
            <p:spPr bwMode="auto">
              <a:xfrm>
                <a:off x="336" y="2160"/>
                <a:ext cx="425" cy="718"/>
              </a:xfrm>
              <a:prstGeom prst="rect">
                <a:avLst/>
              </a:prstGeom>
              <a:noFill/>
              <a:ln w="9525">
                <a:noFill/>
                <a:miter lim="800000"/>
                <a:headEnd/>
                <a:tailEnd/>
              </a:ln>
            </p:spPr>
            <p:txBody>
              <a:bodyPr wrap="square">
                <a:prstTxWarp prst="textNoShape">
                  <a:avLst/>
                </a:prstTxWarp>
                <a:spAutoFit/>
              </a:bodyPr>
              <a:lstStyle/>
              <a:p>
                <a:pPr algn="ctr" eaLnBrk="1" hangingPunct="1"/>
                <a:r>
                  <a:rPr lang="fr-FR" baseline="-25000" dirty="0" smtClean="0">
                    <a:latin typeface="Times New Roman" charset="0"/>
                  </a:rPr>
                  <a:t>-</a:t>
                </a:r>
                <a:r>
                  <a:rPr lang="fr-FR" baseline="-25000" dirty="0">
                    <a:latin typeface="Times New Roman" charset="0"/>
                  </a:rPr>
                  <a:t>1</a:t>
                </a:r>
              </a:p>
            </p:txBody>
          </p:sp>
          <p:sp>
            <p:nvSpPr>
              <p:cNvPr id="113" name="Line 15"/>
              <p:cNvSpPr>
                <a:spLocks noChangeShapeType="1"/>
              </p:cNvSpPr>
              <p:nvPr/>
            </p:nvSpPr>
            <p:spPr bwMode="auto">
              <a:xfrm>
                <a:off x="768" y="2400"/>
                <a:ext cx="528" cy="192"/>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4" name="Line 16"/>
              <p:cNvSpPr>
                <a:spLocks noChangeShapeType="1"/>
              </p:cNvSpPr>
              <p:nvPr/>
            </p:nvSpPr>
            <p:spPr bwMode="auto">
              <a:xfrm>
                <a:off x="624" y="1344"/>
                <a:ext cx="1536" cy="57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5" name="Line 17"/>
              <p:cNvSpPr>
                <a:spLocks noChangeShapeType="1"/>
              </p:cNvSpPr>
              <p:nvPr/>
            </p:nvSpPr>
            <p:spPr bwMode="auto">
              <a:xfrm flipH="1">
                <a:off x="720" y="2016"/>
                <a:ext cx="1440" cy="240"/>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6" name="Line 18"/>
              <p:cNvSpPr>
                <a:spLocks noChangeShapeType="1"/>
              </p:cNvSpPr>
              <p:nvPr/>
            </p:nvSpPr>
            <p:spPr bwMode="auto">
              <a:xfrm>
                <a:off x="1200" y="768"/>
                <a:ext cx="1056" cy="1152"/>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7" name="Line 19"/>
              <p:cNvSpPr>
                <a:spLocks noChangeShapeType="1"/>
              </p:cNvSpPr>
              <p:nvPr/>
            </p:nvSpPr>
            <p:spPr bwMode="auto">
              <a:xfrm flipH="1">
                <a:off x="1584" y="1200"/>
                <a:ext cx="480" cy="129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8" name="Line 20"/>
              <p:cNvSpPr>
                <a:spLocks noChangeShapeType="1"/>
              </p:cNvSpPr>
              <p:nvPr/>
            </p:nvSpPr>
            <p:spPr bwMode="auto">
              <a:xfrm flipH="1">
                <a:off x="1776" y="2160"/>
                <a:ext cx="528" cy="432"/>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19" name="Line 21"/>
              <p:cNvSpPr>
                <a:spLocks noChangeShapeType="1"/>
              </p:cNvSpPr>
              <p:nvPr/>
            </p:nvSpPr>
            <p:spPr bwMode="auto">
              <a:xfrm>
                <a:off x="1200" y="864"/>
                <a:ext cx="336" cy="1584"/>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20" name="Line 22"/>
              <p:cNvSpPr>
                <a:spLocks noChangeShapeType="1"/>
              </p:cNvSpPr>
              <p:nvPr/>
            </p:nvSpPr>
            <p:spPr bwMode="auto">
              <a:xfrm>
                <a:off x="624" y="1440"/>
                <a:ext cx="864" cy="1056"/>
              </a:xfrm>
              <a:prstGeom prst="line">
                <a:avLst/>
              </a:prstGeom>
              <a:noFill/>
              <a:ln w="9525">
                <a:solidFill>
                  <a:schemeClr val="tx1"/>
                </a:solidFill>
                <a:miter lim="800000"/>
                <a:headEnd type="triangle" w="med" len="med"/>
                <a:tailEnd type="triangle" w="med" len="med"/>
              </a:ln>
            </p:spPr>
            <p:txBody>
              <a:bodyPr wrap="none" anchor="ctr">
                <a:prstTxWarp prst="textNoShape">
                  <a:avLst/>
                </a:prstTxWarp>
              </a:bodyPr>
              <a:lstStyle/>
              <a:p>
                <a:endParaRPr lang="fr-FR"/>
              </a:p>
            </p:txBody>
          </p:sp>
          <p:sp>
            <p:nvSpPr>
              <p:cNvPr id="121" name="Text Box 24"/>
              <p:cNvSpPr txBox="1">
                <a:spLocks noChangeArrowheads="1"/>
              </p:cNvSpPr>
              <p:nvPr/>
            </p:nvSpPr>
            <p:spPr bwMode="auto">
              <a:xfrm rot="4540729">
                <a:off x="2318" y="976"/>
                <a:ext cx="356" cy="884"/>
              </a:xfrm>
              <a:prstGeom prst="rect">
                <a:avLst/>
              </a:prstGeom>
              <a:noFill/>
              <a:ln w="9525">
                <a:noFill/>
                <a:miter lim="800000"/>
                <a:headEnd/>
                <a:tailEnd/>
              </a:ln>
            </p:spPr>
            <p:txBody>
              <a:bodyPr wrap="square">
                <a:prstTxWarp prst="textNoShape">
                  <a:avLst/>
                </a:prstTxWarp>
                <a:spAutoFit/>
              </a:bodyPr>
              <a:lstStyle/>
              <a:p>
                <a:pPr algn="ctr" eaLnBrk="1" hangingPunct="1"/>
                <a:r>
                  <a:rPr lang="fr-FR">
                    <a:latin typeface="Times New Roman" charset="0"/>
                  </a:rPr>
                  <a:t>. . .</a:t>
                </a:r>
              </a:p>
            </p:txBody>
          </p:sp>
          <p:sp>
            <p:nvSpPr>
              <p:cNvPr id="122" name="Freeform 41"/>
              <p:cNvSpPr>
                <a:spLocks/>
              </p:cNvSpPr>
              <p:nvPr/>
            </p:nvSpPr>
            <p:spPr bwMode="auto">
              <a:xfrm>
                <a:off x="848" y="240"/>
                <a:ext cx="424" cy="288"/>
              </a:xfrm>
              <a:custGeom>
                <a:avLst/>
                <a:gdLst>
                  <a:gd name="T0" fmla="*/ 352 w 424"/>
                  <a:gd name="T1" fmla="*/ 288 h 288"/>
                  <a:gd name="T2" fmla="*/ 400 w 424"/>
                  <a:gd name="T3" fmla="*/ 96 h 288"/>
                  <a:gd name="T4" fmla="*/ 208 w 424"/>
                  <a:gd name="T5" fmla="*/ 0 h 288"/>
                  <a:gd name="T6" fmla="*/ 16 w 424"/>
                  <a:gd name="T7" fmla="*/ 96 h 288"/>
                  <a:gd name="T8" fmla="*/ 112 w 424"/>
                  <a:gd name="T9" fmla="*/ 288 h 288"/>
                  <a:gd name="T10" fmla="*/ 0 60000 65536"/>
                  <a:gd name="T11" fmla="*/ 0 60000 65536"/>
                  <a:gd name="T12" fmla="*/ 0 60000 65536"/>
                  <a:gd name="T13" fmla="*/ 0 60000 65536"/>
                  <a:gd name="T14" fmla="*/ 0 60000 65536"/>
                  <a:gd name="T15" fmla="*/ 0 w 424"/>
                  <a:gd name="T16" fmla="*/ 0 h 288"/>
                  <a:gd name="T17" fmla="*/ 424 w 424"/>
                  <a:gd name="T18" fmla="*/ 288 h 288"/>
                </a:gdLst>
                <a:ahLst/>
                <a:cxnLst>
                  <a:cxn ang="T10">
                    <a:pos x="T0" y="T1"/>
                  </a:cxn>
                  <a:cxn ang="T11">
                    <a:pos x="T2" y="T3"/>
                  </a:cxn>
                  <a:cxn ang="T12">
                    <a:pos x="T4" y="T5"/>
                  </a:cxn>
                  <a:cxn ang="T13">
                    <a:pos x="T6" y="T7"/>
                  </a:cxn>
                  <a:cxn ang="T14">
                    <a:pos x="T8" y="T9"/>
                  </a:cxn>
                </a:cxnLst>
                <a:rect l="T15" t="T16" r="T17" b="T18"/>
                <a:pathLst>
                  <a:path w="424" h="288">
                    <a:moveTo>
                      <a:pt x="352" y="288"/>
                    </a:moveTo>
                    <a:cubicBezTo>
                      <a:pt x="388" y="216"/>
                      <a:pt x="424" y="144"/>
                      <a:pt x="400" y="96"/>
                    </a:cubicBezTo>
                    <a:cubicBezTo>
                      <a:pt x="376" y="48"/>
                      <a:pt x="272" y="0"/>
                      <a:pt x="208" y="0"/>
                    </a:cubicBezTo>
                    <a:cubicBezTo>
                      <a:pt x="144" y="0"/>
                      <a:pt x="32" y="48"/>
                      <a:pt x="16" y="96"/>
                    </a:cubicBezTo>
                    <a:cubicBezTo>
                      <a:pt x="0" y="144"/>
                      <a:pt x="96" y="256"/>
                      <a:pt x="112" y="288"/>
                    </a:cubicBezTo>
                  </a:path>
                </a:pathLst>
              </a:custGeom>
              <a:noFill/>
              <a:ln w="9525">
                <a:solidFill>
                  <a:schemeClr val="tx1"/>
                </a:solidFill>
                <a:round/>
                <a:headEnd/>
                <a:tailEnd/>
              </a:ln>
            </p:spPr>
            <p:txBody>
              <a:bodyPr wrap="none" anchor="ctr">
                <a:prstTxWarp prst="textNoShape">
                  <a:avLst/>
                </a:prstTxWarp>
              </a:bodyPr>
              <a:lstStyle/>
              <a:p>
                <a:endParaRPr lang="fr-FR"/>
              </a:p>
            </p:txBody>
          </p:sp>
          <p:sp>
            <p:nvSpPr>
              <p:cNvPr id="123" name="Line 42"/>
              <p:cNvSpPr>
                <a:spLocks noChangeShapeType="1"/>
              </p:cNvSpPr>
              <p:nvPr/>
            </p:nvSpPr>
            <p:spPr bwMode="auto">
              <a:xfrm>
                <a:off x="960" y="528"/>
                <a:ext cx="48" cy="4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fr-FR"/>
              </a:p>
            </p:txBody>
          </p:sp>
          <p:sp>
            <p:nvSpPr>
              <p:cNvPr id="124" name="Text Box 43"/>
              <p:cNvSpPr txBox="1">
                <a:spLocks noChangeArrowheads="1"/>
              </p:cNvSpPr>
              <p:nvPr/>
            </p:nvSpPr>
            <p:spPr bwMode="auto">
              <a:xfrm>
                <a:off x="758" y="409"/>
                <a:ext cx="228" cy="958"/>
              </a:xfrm>
              <a:prstGeom prst="rect">
                <a:avLst/>
              </a:prstGeom>
              <a:noFill/>
              <a:ln w="9525">
                <a:noFill/>
                <a:miter lim="800000"/>
                <a:headEnd/>
                <a:tailEnd/>
              </a:ln>
            </p:spPr>
            <p:txBody>
              <a:bodyPr wrap="square">
                <a:prstTxWarp prst="textNoShape">
                  <a:avLst/>
                </a:prstTxWarp>
                <a:spAutoFit/>
              </a:bodyPr>
              <a:lstStyle/>
              <a:p>
                <a:r>
                  <a:rPr lang="fr-FR"/>
                  <a:t>+</a:t>
                </a:r>
              </a:p>
            </p:txBody>
          </p:sp>
          <p:sp>
            <p:nvSpPr>
              <p:cNvPr id="125" name="Text Box 44"/>
              <p:cNvSpPr txBox="1">
                <a:spLocks noChangeArrowheads="1"/>
              </p:cNvSpPr>
              <p:nvPr/>
            </p:nvSpPr>
            <p:spPr bwMode="auto">
              <a:xfrm>
                <a:off x="1382" y="409"/>
                <a:ext cx="180" cy="958"/>
              </a:xfrm>
              <a:prstGeom prst="rect">
                <a:avLst/>
              </a:prstGeom>
              <a:noFill/>
              <a:ln w="9525">
                <a:noFill/>
                <a:miter lim="800000"/>
                <a:headEnd/>
                <a:tailEnd/>
              </a:ln>
            </p:spPr>
            <p:txBody>
              <a:bodyPr wrap="square">
                <a:prstTxWarp prst="textNoShape">
                  <a:avLst/>
                </a:prstTxWarp>
                <a:spAutoFit/>
              </a:bodyPr>
              <a:lstStyle/>
              <a:p>
                <a:r>
                  <a:rPr lang="fr-FR"/>
                  <a:t>-</a:t>
                </a:r>
              </a:p>
            </p:txBody>
          </p:sp>
        </p:grpSp>
      </p:grpSp>
      <p:pic>
        <p:nvPicPr>
          <p:cNvPr id="126" name="Image 125"/>
          <p:cNvPicPr>
            <a:picLocks noChangeAspect="1"/>
          </p:cNvPicPr>
          <p:nvPr/>
        </p:nvPicPr>
        <p:blipFill>
          <a:blip r:embed="rId4"/>
          <a:stretch>
            <a:fillRect/>
          </a:stretch>
        </p:blipFill>
        <p:spPr>
          <a:xfrm>
            <a:off x="6181099" y="4539692"/>
            <a:ext cx="1060732" cy="92422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8769" y="0"/>
            <a:ext cx="6731000" cy="6858000"/>
          </a:xfrm>
          <a:prstGeom prst="rect">
            <a:avLst/>
          </a:prstGeom>
        </p:spPr>
      </p:pic>
      <p:sp>
        <p:nvSpPr>
          <p:cNvPr id="6" name="Espace réservé du pied de page 5"/>
          <p:cNvSpPr>
            <a:spLocks noGrp="1"/>
          </p:cNvSpPr>
          <p:nvPr>
            <p:ph type="ftr" sz="quarter" idx="11"/>
          </p:nvPr>
        </p:nvSpPr>
        <p:spPr/>
        <p:txBody>
          <a:bodyPr/>
          <a:lstStyle/>
          <a:p>
            <a:r>
              <a:rPr lang="fr-FR" smtClean="0"/>
              <a:t>Valparaiso</a:t>
            </a:r>
            <a:endParaRPr lang="fr-FR"/>
          </a:p>
        </p:txBody>
      </p:sp>
      <p:sp>
        <p:nvSpPr>
          <p:cNvPr id="4" name="Espace réservé de la date 3"/>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er 52"/>
          <p:cNvGrpSpPr>
            <a:grpSpLocks/>
          </p:cNvGrpSpPr>
          <p:nvPr/>
        </p:nvGrpSpPr>
        <p:grpSpPr bwMode="auto">
          <a:xfrm>
            <a:off x="1295400" y="762000"/>
            <a:ext cx="6400800" cy="5334000"/>
            <a:chOff x="1295400" y="762000"/>
            <a:chExt cx="6400800" cy="5334000"/>
          </a:xfrm>
          <a:noFill/>
        </p:grpSpPr>
        <p:sp>
          <p:nvSpPr>
            <p:cNvPr id="49156" name="Rectangle 24"/>
            <p:cNvSpPr>
              <a:spLocks noChangeArrowheads="1"/>
            </p:cNvSpPr>
            <p:nvPr/>
          </p:nvSpPr>
          <p:spPr bwMode="auto">
            <a:xfrm>
              <a:off x="1295400" y="762000"/>
              <a:ext cx="6400800" cy="5334000"/>
            </a:xfrm>
            <a:prstGeom prst="rect">
              <a:avLst/>
            </a:prstGeom>
            <a:grpFill/>
            <a:ln w="9525">
              <a:solidFill>
                <a:schemeClr val="tx1"/>
              </a:solidFill>
              <a:round/>
              <a:headEnd/>
              <a:tailEnd/>
            </a:ln>
          </p:spPr>
          <p:txBody>
            <a:bodyPr>
              <a:prstTxWarp prst="textNoShape">
                <a:avLst/>
              </a:prstTxWarp>
            </a:bodyPr>
            <a:lstStyle/>
            <a:p>
              <a:r>
                <a:rPr lang="fr-FR" b="1">
                  <a:solidFill>
                    <a:srgbClr val="660066"/>
                  </a:solidFill>
                </a:rPr>
                <a:t>                  Engrailed network</a:t>
              </a:r>
            </a:p>
          </p:txBody>
        </p:sp>
        <p:grpSp>
          <p:nvGrpSpPr>
            <p:cNvPr id="3" name="Grouper 51"/>
            <p:cNvGrpSpPr>
              <a:grpSpLocks/>
            </p:cNvGrpSpPr>
            <p:nvPr/>
          </p:nvGrpSpPr>
          <p:grpSpPr bwMode="auto">
            <a:xfrm>
              <a:off x="1904091" y="762000"/>
              <a:ext cx="5350979" cy="5061913"/>
              <a:chOff x="1904091" y="762000"/>
              <a:chExt cx="5350979" cy="5061913"/>
            </a:xfrm>
            <a:grpFill/>
          </p:grpSpPr>
          <p:sp>
            <p:nvSpPr>
              <p:cNvPr id="49158" name="Ellipse 26"/>
              <p:cNvSpPr>
                <a:spLocks noChangeArrowheads="1"/>
              </p:cNvSpPr>
              <p:nvPr/>
            </p:nvSpPr>
            <p:spPr bwMode="auto">
              <a:xfrm>
                <a:off x="3541295" y="3371022"/>
                <a:ext cx="1470040" cy="978384"/>
              </a:xfrm>
              <a:prstGeom prst="ellipse">
                <a:avLst/>
              </a:prstGeom>
              <a:grpFill/>
              <a:ln w="9525">
                <a:solidFill>
                  <a:srgbClr val="0000FF"/>
                </a:solidFill>
                <a:round/>
                <a:headEnd/>
                <a:tailEnd/>
              </a:ln>
            </p:spPr>
            <p:txBody>
              <a:bodyPr>
                <a:prstTxWarp prst="textNoShape">
                  <a:avLst/>
                </a:prstTxWarp>
              </a:bodyPr>
              <a:lstStyle/>
              <a:p>
                <a:endParaRPr lang="fr-FR"/>
              </a:p>
            </p:txBody>
          </p:sp>
          <p:sp>
            <p:nvSpPr>
              <p:cNvPr id="49159" name="Ellipse 27"/>
              <p:cNvSpPr>
                <a:spLocks noChangeArrowheads="1"/>
              </p:cNvSpPr>
              <p:nvPr/>
            </p:nvSpPr>
            <p:spPr bwMode="auto">
              <a:xfrm>
                <a:off x="5011335" y="3371022"/>
                <a:ext cx="1470040" cy="978384"/>
              </a:xfrm>
              <a:prstGeom prst="ellipse">
                <a:avLst/>
              </a:prstGeom>
              <a:grpFill/>
              <a:ln w="9525">
                <a:solidFill>
                  <a:srgbClr val="FF0000"/>
                </a:solidFill>
                <a:round/>
                <a:headEnd/>
                <a:tailEnd/>
              </a:ln>
            </p:spPr>
            <p:txBody>
              <a:bodyPr>
                <a:prstTxWarp prst="textNoShape">
                  <a:avLst/>
                </a:prstTxWarp>
              </a:bodyPr>
              <a:lstStyle/>
              <a:p>
                <a:endParaRPr lang="fr-FR"/>
              </a:p>
            </p:txBody>
          </p:sp>
          <p:sp>
            <p:nvSpPr>
              <p:cNvPr id="49160" name="Ellipse 28"/>
              <p:cNvSpPr>
                <a:spLocks noChangeArrowheads="1"/>
              </p:cNvSpPr>
              <p:nvPr/>
            </p:nvSpPr>
            <p:spPr bwMode="auto">
              <a:xfrm>
                <a:off x="3541295" y="3697150"/>
                <a:ext cx="1470040" cy="978384"/>
              </a:xfrm>
              <a:prstGeom prst="ellipse">
                <a:avLst/>
              </a:prstGeom>
              <a:grpFill/>
              <a:ln w="9525">
                <a:solidFill>
                  <a:srgbClr val="FF0000"/>
                </a:solidFill>
                <a:round/>
                <a:headEnd/>
                <a:tailEnd/>
              </a:ln>
            </p:spPr>
            <p:txBody>
              <a:bodyPr>
                <a:prstTxWarp prst="textNoShape">
                  <a:avLst/>
                </a:prstTxWarp>
              </a:bodyPr>
              <a:lstStyle/>
              <a:p>
                <a:endParaRPr lang="fr-FR"/>
              </a:p>
            </p:txBody>
          </p:sp>
          <p:cxnSp>
            <p:nvCxnSpPr>
              <p:cNvPr id="49161" name="Connecteur droit avec flèche 29"/>
              <p:cNvCxnSpPr>
                <a:cxnSpLocks noChangeShapeType="1"/>
                <a:stCxn id="49158" idx="1"/>
              </p:cNvCxnSpPr>
              <p:nvPr/>
            </p:nvCxnSpPr>
            <p:spPr bwMode="auto">
              <a:xfrm rot="-5400000" flipH="1" flipV="1">
                <a:off x="2900031" y="2920324"/>
                <a:ext cx="262567" cy="1450524"/>
              </a:xfrm>
              <a:prstGeom prst="straightConnector1">
                <a:avLst/>
              </a:prstGeom>
              <a:grpFill/>
              <a:ln w="9525">
                <a:solidFill>
                  <a:srgbClr val="0000FF"/>
                </a:solidFill>
                <a:round/>
                <a:headEnd/>
                <a:tailEnd type="arrow" w="med" len="med"/>
              </a:ln>
            </p:spPr>
          </p:cxnSp>
          <p:sp>
            <p:nvSpPr>
              <p:cNvPr id="49162" name="Ellipse 30"/>
              <p:cNvSpPr>
                <a:spLocks noChangeArrowheads="1"/>
              </p:cNvSpPr>
              <p:nvPr/>
            </p:nvSpPr>
            <p:spPr bwMode="auto">
              <a:xfrm rot="3634899">
                <a:off x="1584814" y="1345251"/>
                <a:ext cx="1716041" cy="666129"/>
              </a:xfrm>
              <a:prstGeom prst="ellipse">
                <a:avLst/>
              </a:prstGeom>
              <a:grpFill/>
              <a:ln w="9525">
                <a:solidFill>
                  <a:srgbClr val="0000FF"/>
                </a:solidFill>
                <a:round/>
                <a:headEnd/>
                <a:tailEnd/>
              </a:ln>
            </p:spPr>
            <p:txBody>
              <a:bodyPr>
                <a:prstTxWarp prst="textNoShape">
                  <a:avLst/>
                </a:prstTxWarp>
              </a:bodyPr>
              <a:lstStyle/>
              <a:p>
                <a:endParaRPr lang="fr-FR"/>
              </a:p>
            </p:txBody>
          </p:sp>
          <p:sp>
            <p:nvSpPr>
              <p:cNvPr id="49163" name="Ellipse 31"/>
              <p:cNvSpPr>
                <a:spLocks noChangeArrowheads="1"/>
              </p:cNvSpPr>
              <p:nvPr/>
            </p:nvSpPr>
            <p:spPr bwMode="auto">
              <a:xfrm rot="-553616">
                <a:off x="2885159" y="1855624"/>
                <a:ext cx="1470040" cy="978384"/>
              </a:xfrm>
              <a:prstGeom prst="ellipse">
                <a:avLst/>
              </a:prstGeom>
              <a:grpFill/>
              <a:ln w="9525">
                <a:solidFill>
                  <a:srgbClr val="FF0000"/>
                </a:solidFill>
                <a:round/>
                <a:headEnd/>
                <a:tailEnd/>
              </a:ln>
            </p:spPr>
            <p:txBody>
              <a:bodyPr>
                <a:prstTxWarp prst="textNoShape">
                  <a:avLst/>
                </a:prstTxWarp>
              </a:bodyPr>
              <a:lstStyle/>
              <a:p>
                <a:endParaRPr lang="fr-FR"/>
              </a:p>
            </p:txBody>
          </p:sp>
          <p:sp>
            <p:nvSpPr>
              <p:cNvPr id="49164" name="Ellipse 32"/>
              <p:cNvSpPr>
                <a:spLocks noChangeArrowheads="1"/>
              </p:cNvSpPr>
              <p:nvPr/>
            </p:nvSpPr>
            <p:spPr bwMode="auto">
              <a:xfrm rot="-3111167">
                <a:off x="1618847" y="2635983"/>
                <a:ext cx="1517976" cy="947488"/>
              </a:xfrm>
              <a:prstGeom prst="ellipse">
                <a:avLst/>
              </a:prstGeom>
              <a:grpFill/>
              <a:ln w="9525">
                <a:solidFill>
                  <a:srgbClr val="FF0000"/>
                </a:solidFill>
                <a:round/>
                <a:headEnd/>
                <a:tailEnd/>
              </a:ln>
            </p:spPr>
            <p:txBody>
              <a:bodyPr>
                <a:prstTxWarp prst="textNoShape">
                  <a:avLst/>
                </a:prstTxWarp>
              </a:bodyPr>
              <a:lstStyle/>
              <a:p>
                <a:endParaRPr lang="fr-FR"/>
              </a:p>
            </p:txBody>
          </p:sp>
          <p:sp>
            <p:nvSpPr>
              <p:cNvPr id="49165" name="Ellipse 33"/>
              <p:cNvSpPr>
                <a:spLocks noChangeArrowheads="1"/>
              </p:cNvSpPr>
              <p:nvPr/>
            </p:nvSpPr>
            <p:spPr bwMode="auto">
              <a:xfrm flipH="1">
                <a:off x="7069386" y="762000"/>
                <a:ext cx="185684" cy="191739"/>
              </a:xfrm>
              <a:prstGeom prst="ellipse">
                <a:avLst/>
              </a:prstGeom>
              <a:grpFill/>
              <a:ln w="9525">
                <a:solidFill>
                  <a:schemeClr val="tx1"/>
                </a:solidFill>
                <a:round/>
                <a:headEnd/>
                <a:tailEnd/>
              </a:ln>
            </p:spPr>
            <p:txBody>
              <a:bodyPr>
                <a:prstTxWarp prst="textNoShape">
                  <a:avLst/>
                </a:prstTxWarp>
              </a:bodyPr>
              <a:lstStyle/>
              <a:p>
                <a:endParaRPr lang="fr-FR">
                  <a:solidFill>
                    <a:srgbClr val="660066"/>
                  </a:solidFill>
                </a:endParaRPr>
              </a:p>
            </p:txBody>
          </p:sp>
          <p:cxnSp>
            <p:nvCxnSpPr>
              <p:cNvPr id="49166" name="Connecteur droit avec flèche 34"/>
              <p:cNvCxnSpPr>
                <a:cxnSpLocks noChangeShapeType="1"/>
                <a:stCxn id="49165" idx="6"/>
              </p:cNvCxnSpPr>
              <p:nvPr/>
            </p:nvCxnSpPr>
            <p:spPr bwMode="auto">
              <a:xfrm rot="10800000" flipV="1">
                <a:off x="4276334" y="857869"/>
                <a:ext cx="2793053" cy="1208639"/>
              </a:xfrm>
              <a:prstGeom prst="straightConnector1">
                <a:avLst/>
              </a:prstGeom>
              <a:grpFill/>
              <a:ln w="9525">
                <a:solidFill>
                  <a:srgbClr val="0000FF"/>
                </a:solidFill>
                <a:round/>
                <a:headEnd/>
                <a:tailEnd type="arrow" w="med" len="med"/>
              </a:ln>
            </p:spPr>
          </p:cxnSp>
          <p:cxnSp>
            <p:nvCxnSpPr>
              <p:cNvPr id="49167" name="Connecteur droit avec flèche 35"/>
              <p:cNvCxnSpPr>
                <a:cxnSpLocks noChangeShapeType="1"/>
                <a:stCxn id="49165" idx="4"/>
                <a:endCxn id="49158" idx="7"/>
              </p:cNvCxnSpPr>
              <p:nvPr/>
            </p:nvCxnSpPr>
            <p:spPr bwMode="auto">
              <a:xfrm rot="5400000">
                <a:off x="4698859" y="1050934"/>
                <a:ext cx="2560564" cy="2366175"/>
              </a:xfrm>
              <a:prstGeom prst="straightConnector1">
                <a:avLst/>
              </a:prstGeom>
              <a:grpFill/>
              <a:ln w="9525">
                <a:solidFill>
                  <a:srgbClr val="0000FF"/>
                </a:solidFill>
                <a:round/>
                <a:headEnd/>
                <a:tailEnd type="arrow" w="med" len="med"/>
              </a:ln>
            </p:spPr>
          </p:cxnSp>
          <p:cxnSp>
            <p:nvCxnSpPr>
              <p:cNvPr id="49168" name="Connecteur droit avec flèche 36"/>
              <p:cNvCxnSpPr>
                <a:cxnSpLocks noChangeShapeType="1"/>
                <a:stCxn id="49164" idx="3"/>
                <a:endCxn id="49170" idx="0"/>
              </p:cNvCxnSpPr>
              <p:nvPr/>
            </p:nvCxnSpPr>
            <p:spPr bwMode="auto">
              <a:xfrm>
                <a:off x="2320244" y="3745455"/>
                <a:ext cx="2324545" cy="1886719"/>
              </a:xfrm>
              <a:prstGeom prst="straightConnector1">
                <a:avLst/>
              </a:prstGeom>
              <a:grpFill/>
              <a:ln w="9525">
                <a:solidFill>
                  <a:srgbClr val="FF0000"/>
                </a:solidFill>
                <a:round/>
                <a:headEnd/>
                <a:tailEnd type="arrow" w="med" len="med"/>
              </a:ln>
            </p:spPr>
          </p:cxnSp>
          <p:cxnSp>
            <p:nvCxnSpPr>
              <p:cNvPr id="49169" name="Connecteur droit avec flèche 37"/>
              <p:cNvCxnSpPr>
                <a:cxnSpLocks noChangeShapeType="1"/>
                <a:stCxn id="49159" idx="2"/>
              </p:cNvCxnSpPr>
              <p:nvPr/>
            </p:nvCxnSpPr>
            <p:spPr bwMode="auto">
              <a:xfrm rot="10800000" flipV="1">
                <a:off x="4664244" y="3860212"/>
                <a:ext cx="347091" cy="1771960"/>
              </a:xfrm>
              <a:prstGeom prst="straightConnector1">
                <a:avLst/>
              </a:prstGeom>
              <a:grpFill/>
              <a:ln w="9525">
                <a:solidFill>
                  <a:srgbClr val="0000FF"/>
                </a:solidFill>
                <a:round/>
                <a:headEnd/>
                <a:tailEnd type="arrow" w="med" len="med"/>
              </a:ln>
            </p:spPr>
          </p:cxnSp>
          <p:sp>
            <p:nvSpPr>
              <p:cNvPr id="49170" name="Ellipse 38"/>
              <p:cNvSpPr>
                <a:spLocks noChangeArrowheads="1"/>
              </p:cNvSpPr>
              <p:nvPr/>
            </p:nvSpPr>
            <p:spPr bwMode="auto">
              <a:xfrm flipH="1">
                <a:off x="4551947" y="5632174"/>
                <a:ext cx="185684" cy="191739"/>
              </a:xfrm>
              <a:prstGeom prst="ellipse">
                <a:avLst/>
              </a:prstGeom>
              <a:grpFill/>
              <a:ln w="9525">
                <a:solidFill>
                  <a:schemeClr val="tx1"/>
                </a:solidFill>
                <a:round/>
                <a:headEnd/>
                <a:tailEnd/>
              </a:ln>
            </p:spPr>
            <p:txBody>
              <a:bodyPr>
                <a:prstTxWarp prst="textNoShape">
                  <a:avLst/>
                </a:prstTxWarp>
              </a:bodyPr>
              <a:lstStyle/>
              <a:p>
                <a:endParaRPr lang="fr-FR">
                  <a:solidFill>
                    <a:srgbClr val="660066"/>
                  </a:solidFill>
                </a:endParaRPr>
              </a:p>
            </p:txBody>
          </p:sp>
          <p:sp>
            <p:nvSpPr>
              <p:cNvPr id="49171" name="Ellipse 44"/>
              <p:cNvSpPr>
                <a:spLocks noChangeArrowheads="1"/>
              </p:cNvSpPr>
              <p:nvPr/>
            </p:nvSpPr>
            <p:spPr bwMode="auto">
              <a:xfrm flipH="1">
                <a:off x="2755232" y="2385391"/>
                <a:ext cx="185684" cy="191739"/>
              </a:xfrm>
              <a:prstGeom prst="ellipse">
                <a:avLst/>
              </a:prstGeom>
              <a:grpFill/>
              <a:ln w="9525">
                <a:solidFill>
                  <a:schemeClr val="tx1"/>
                </a:solidFill>
                <a:round/>
                <a:headEnd/>
                <a:tailEnd/>
              </a:ln>
            </p:spPr>
            <p:txBody>
              <a:bodyPr>
                <a:prstTxWarp prst="textNoShape">
                  <a:avLst/>
                </a:prstTxWarp>
              </a:bodyPr>
              <a:lstStyle/>
              <a:p>
                <a:endParaRPr lang="fr-FR">
                  <a:solidFill>
                    <a:srgbClr val="4E1192"/>
                  </a:solidFill>
                </a:endParaRPr>
              </a:p>
            </p:txBody>
          </p:sp>
          <p:sp>
            <p:nvSpPr>
              <p:cNvPr id="49172" name="Ellipse 45"/>
              <p:cNvSpPr>
                <a:spLocks noChangeArrowheads="1"/>
              </p:cNvSpPr>
              <p:nvPr/>
            </p:nvSpPr>
            <p:spPr bwMode="auto">
              <a:xfrm flipH="1">
                <a:off x="4927737" y="3701087"/>
                <a:ext cx="185684" cy="191739"/>
              </a:xfrm>
              <a:prstGeom prst="ellipse">
                <a:avLst/>
              </a:prstGeom>
              <a:grpFill/>
              <a:ln w="9525">
                <a:solidFill>
                  <a:schemeClr val="tx1"/>
                </a:solidFill>
                <a:round/>
                <a:headEnd/>
                <a:tailEnd/>
              </a:ln>
            </p:spPr>
            <p:txBody>
              <a:bodyPr>
                <a:prstTxWarp prst="textNoShape">
                  <a:avLst/>
                </a:prstTxWarp>
              </a:bodyPr>
              <a:lstStyle/>
              <a:p>
                <a:endParaRPr lang="fr-FR">
                  <a:solidFill>
                    <a:srgbClr val="4E1192"/>
                  </a:solidFill>
                </a:endParaRPr>
              </a:p>
            </p:txBody>
          </p:sp>
        </p:grpSp>
      </p:grpSp>
      <p:sp>
        <p:nvSpPr>
          <p:cNvPr id="20" name="Espace réservé du pied de page 19"/>
          <p:cNvSpPr>
            <a:spLocks noGrp="1"/>
          </p:cNvSpPr>
          <p:nvPr>
            <p:ph type="ftr" sz="quarter" idx="11"/>
          </p:nvPr>
        </p:nvSpPr>
        <p:spPr/>
        <p:txBody>
          <a:bodyPr/>
          <a:lstStyle/>
          <a:p>
            <a:r>
              <a:rPr lang="fr-FR" smtClean="0"/>
              <a:t>Valparaiso</a:t>
            </a:r>
            <a:endParaRPr lang="fr-FR"/>
          </a:p>
        </p:txBody>
      </p:sp>
      <p:sp>
        <p:nvSpPr>
          <p:cNvPr id="21" name="Espace réservé de la date 20"/>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Valparaiso</a:t>
            </a:r>
            <a:endParaRPr lang="fr-FR"/>
          </a:p>
        </p:txBody>
      </p:sp>
      <p:sp>
        <p:nvSpPr>
          <p:cNvPr id="4" name="Espace réservé de la date 3"/>
          <p:cNvSpPr>
            <a:spLocks noGrp="1"/>
          </p:cNvSpPr>
          <p:nvPr>
            <p:ph type="dt" sz="half" idx="10"/>
          </p:nvPr>
        </p:nvSpPr>
        <p:spPr/>
        <p:txBody>
          <a:bodyPr/>
          <a:lstStyle/>
          <a:p>
            <a:r>
              <a:rPr lang="fr-FR" smtClean="0"/>
              <a:t>26/11/2011</a:t>
            </a:r>
            <a:endParaRPr lang="fr-FR"/>
          </a:p>
        </p:txBody>
      </p:sp>
      <p:graphicFrame>
        <p:nvGraphicFramePr>
          <p:cNvPr id="51202" name="Object 2"/>
          <p:cNvGraphicFramePr>
            <a:graphicFrameLocks noChangeAspect="1"/>
          </p:cNvGraphicFramePr>
          <p:nvPr/>
        </p:nvGraphicFramePr>
        <p:xfrm>
          <a:off x="-1" y="685800"/>
          <a:ext cx="9188293" cy="5512976"/>
        </p:xfrm>
        <a:graphic>
          <a:graphicData uri="http://schemas.openxmlformats.org/presentationml/2006/ole">
            <p:oleObj spid="_x0000_s51202" name="Document" r:id="rId3" imgW="5969000" imgH="3581400" progId="Word.Document.12">
              <p:link updateAutomatic="1"/>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aphicFrame>
        <p:nvGraphicFramePr>
          <p:cNvPr id="88066" name="Object 2"/>
          <p:cNvGraphicFramePr>
            <a:graphicFrameLocks noChangeAspect="1"/>
          </p:cNvGraphicFramePr>
          <p:nvPr/>
        </p:nvGraphicFramePr>
        <p:xfrm>
          <a:off x="0" y="1162457"/>
          <a:ext cx="9085617" cy="4504146"/>
        </p:xfrm>
        <a:graphic>
          <a:graphicData uri="http://schemas.openxmlformats.org/presentationml/2006/ole">
            <p:oleObj spid="_x0000_s88066" name="Document" r:id="rId3" imgW="5969000" imgH="2959100" progId="Word.Document.12">
              <p:link updateAutomatic="1"/>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srcRect/>
          <a:stretch>
            <a:fillRect/>
          </a:stretch>
        </p:blipFill>
        <p:spPr bwMode="auto">
          <a:xfrm>
            <a:off x="838200" y="4040188"/>
            <a:ext cx="7543800" cy="1979612"/>
          </a:xfrm>
          <a:prstGeom prst="rect">
            <a:avLst/>
          </a:prstGeom>
          <a:noFill/>
          <a:ln w="9525">
            <a:noFill/>
            <a:miter lim="800000"/>
            <a:headEnd/>
            <a:tailEnd/>
          </a:ln>
          <a:effectLst/>
        </p:spPr>
      </p:pic>
      <p:sp>
        <p:nvSpPr>
          <p:cNvPr id="11268" name="Rectangle 4"/>
          <p:cNvSpPr>
            <a:spLocks noChangeArrowheads="1"/>
          </p:cNvSpPr>
          <p:nvPr/>
        </p:nvSpPr>
        <p:spPr bwMode="auto">
          <a:xfrm>
            <a:off x="838201" y="5942013"/>
            <a:ext cx="7543800" cy="292388"/>
          </a:xfrm>
          <a:prstGeom prst="rect">
            <a:avLst/>
          </a:prstGeom>
          <a:solidFill>
            <a:srgbClr val="FFFFFF"/>
          </a:solidFill>
          <a:ln w="9525">
            <a:noFill/>
            <a:miter lim="800000"/>
            <a:headEnd/>
            <a:tailEnd/>
          </a:ln>
        </p:spPr>
        <p:txBody>
          <a:bodyPr wrap="square">
            <a:prstTxWarp prst="textNoShape">
              <a:avLst/>
            </a:prstTxWarp>
            <a:spAutoFit/>
          </a:bodyPr>
          <a:lstStyle/>
          <a:p>
            <a:r>
              <a:rPr lang="fr-FR" sz="1300" b="1" dirty="0"/>
              <a:t>p27, Cdk2, </a:t>
            </a:r>
            <a:r>
              <a:rPr lang="fr-FR" sz="1300" b="1" dirty="0" err="1"/>
              <a:t>pCyCE</a:t>
            </a:r>
            <a:r>
              <a:rPr lang="fr-FR" sz="1300" b="1" dirty="0"/>
              <a:t> Cdk2, </a:t>
            </a:r>
            <a:r>
              <a:rPr lang="fr-FR" sz="1300" b="1" dirty="0" err="1"/>
              <a:t>CyCE</a:t>
            </a:r>
            <a:r>
              <a:rPr lang="fr-FR" sz="1300" b="1" dirty="0"/>
              <a:t> Cdk2, miRNA159, </a:t>
            </a:r>
            <a:r>
              <a:rPr lang="fr-FR" sz="1300" b="1" dirty="0" err="1"/>
              <a:t>pCycA</a:t>
            </a:r>
            <a:r>
              <a:rPr lang="fr-FR" sz="1300" b="1" dirty="0"/>
              <a:t> Cdk2, </a:t>
            </a:r>
            <a:r>
              <a:rPr lang="fr-FR" sz="1300" b="1" dirty="0" err="1"/>
              <a:t>CycA</a:t>
            </a:r>
            <a:r>
              <a:rPr lang="fr-FR" sz="1300" b="1" dirty="0"/>
              <a:t> Cdk2, Rbp-E2F, Rb-E2F, E2F, </a:t>
            </a:r>
            <a:r>
              <a:rPr lang="fr-FR" sz="1300" b="1" dirty="0" err="1"/>
              <a:t>Rbp</a:t>
            </a:r>
            <a:r>
              <a:rPr lang="fr-FR" sz="1300" b="1" dirty="0"/>
              <a:t>, Rb</a:t>
            </a:r>
          </a:p>
        </p:txBody>
      </p:sp>
      <p:sp>
        <p:nvSpPr>
          <p:cNvPr id="11269" name="Text Box 5"/>
          <p:cNvSpPr txBox="1">
            <a:spLocks noChangeArrowheads="1"/>
          </p:cNvSpPr>
          <p:nvPr/>
        </p:nvSpPr>
        <p:spPr bwMode="auto">
          <a:xfrm>
            <a:off x="2667000" y="152400"/>
            <a:ext cx="3935413" cy="701675"/>
          </a:xfrm>
          <a:prstGeom prst="rect">
            <a:avLst/>
          </a:prstGeom>
          <a:noFill/>
          <a:ln w="9525">
            <a:noFill/>
            <a:miter lim="800000"/>
            <a:headEnd/>
            <a:tailEnd/>
          </a:ln>
        </p:spPr>
        <p:txBody>
          <a:bodyPr wrap="none">
            <a:prstTxWarp prst="textNoShape">
              <a:avLst/>
            </a:prstTxWarp>
            <a:spAutoFit/>
          </a:bodyPr>
          <a:lstStyle/>
          <a:p>
            <a:r>
              <a:rPr lang="fr-FR" sz="4000" b="1">
                <a:solidFill>
                  <a:srgbClr val="B99A4A"/>
                </a:solidFill>
                <a:effectLst>
                  <a:outerShdw blurRad="38100" dist="38100" dir="2700000" algn="tl">
                    <a:srgbClr val="000000"/>
                  </a:outerShdw>
                </a:effectLst>
                <a:latin typeface="Times New Roman" charset="0"/>
              </a:rPr>
              <a:t>Cell cycle control</a:t>
            </a:r>
            <a:endParaRPr lang="fr-FR"/>
          </a:p>
        </p:txBody>
      </p:sp>
      <p:pic>
        <p:nvPicPr>
          <p:cNvPr id="11266" name="Picture 2"/>
          <p:cNvPicPr>
            <a:picLocks noChangeAspect="1" noChangeArrowheads="1"/>
          </p:cNvPicPr>
          <p:nvPr/>
        </p:nvPicPr>
        <p:blipFill>
          <a:blip r:embed="rId4"/>
          <a:srcRect/>
          <a:stretch>
            <a:fillRect/>
          </a:stretch>
        </p:blipFill>
        <p:spPr bwMode="auto">
          <a:xfrm>
            <a:off x="1435100" y="306388"/>
            <a:ext cx="6184900" cy="4071937"/>
          </a:xfrm>
          <a:prstGeom prst="rect">
            <a:avLst/>
          </a:prstGeom>
          <a:noFill/>
          <a:ln w="9525">
            <a:noFill/>
            <a:miter lim="800000"/>
            <a:headEnd/>
            <a:tailEnd/>
          </a:ln>
          <a:effectLst/>
        </p:spPr>
      </p:pic>
      <p:grpSp>
        <p:nvGrpSpPr>
          <p:cNvPr id="2" name="Group 24"/>
          <p:cNvGrpSpPr>
            <a:grpSpLocks/>
          </p:cNvGrpSpPr>
          <p:nvPr/>
        </p:nvGrpSpPr>
        <p:grpSpPr bwMode="auto">
          <a:xfrm>
            <a:off x="1524000" y="1143000"/>
            <a:ext cx="6019800" cy="1331913"/>
            <a:chOff x="960" y="720"/>
            <a:chExt cx="3792" cy="839"/>
          </a:xfrm>
        </p:grpSpPr>
        <p:sp>
          <p:nvSpPr>
            <p:cNvPr id="11271" name="Oval 7"/>
            <p:cNvSpPr>
              <a:spLocks noChangeArrowheads="1"/>
            </p:cNvSpPr>
            <p:nvPr/>
          </p:nvSpPr>
          <p:spPr bwMode="auto">
            <a:xfrm>
              <a:off x="3888" y="1319"/>
              <a:ext cx="672" cy="240"/>
            </a:xfrm>
            <a:prstGeom prst="ellipse">
              <a:avLst/>
            </a:prstGeom>
            <a:noFill/>
            <a:ln w="9525">
              <a:noFill/>
              <a:round/>
              <a:headEnd/>
              <a:tailEnd/>
            </a:ln>
          </p:spPr>
          <p:txBody>
            <a:bodyPr wrap="none" anchor="ctr">
              <a:prstTxWarp prst="textNoShape">
                <a:avLst/>
              </a:prstTxWarp>
            </a:bodyPr>
            <a:lstStyle/>
            <a:p>
              <a:endParaRPr lang="fr-FR"/>
            </a:p>
          </p:txBody>
        </p:sp>
        <p:sp>
          <p:nvSpPr>
            <p:cNvPr id="11270" name="Text Box 6"/>
            <p:cNvSpPr txBox="1">
              <a:spLocks noChangeArrowheads="1"/>
            </p:cNvSpPr>
            <p:nvPr/>
          </p:nvSpPr>
          <p:spPr bwMode="auto">
            <a:xfrm>
              <a:off x="3878" y="1332"/>
              <a:ext cx="694" cy="213"/>
            </a:xfrm>
            <a:prstGeom prst="rect">
              <a:avLst/>
            </a:prstGeom>
            <a:noFill/>
            <a:ln w="9525">
              <a:solidFill>
                <a:srgbClr val="0000FF"/>
              </a:solidFill>
              <a:miter lim="800000"/>
              <a:headEnd/>
              <a:tailEnd/>
            </a:ln>
          </p:spPr>
          <p:txBody>
            <a:bodyPr wrap="none">
              <a:prstTxWarp prst="textNoShape">
                <a:avLst/>
              </a:prstTxWarp>
              <a:spAutoFit/>
            </a:bodyPr>
            <a:lstStyle/>
            <a:p>
              <a:r>
                <a:rPr lang="fr-FR" sz="1600" b="1" dirty="0" err="1">
                  <a:solidFill>
                    <a:srgbClr val="3366FF"/>
                  </a:solidFill>
                  <a:latin typeface="Times New Roman" charset="0"/>
                </a:rPr>
                <a:t>miRNA</a:t>
              </a:r>
              <a:r>
                <a:rPr lang="fr-FR" sz="1600" b="1" dirty="0">
                  <a:solidFill>
                    <a:srgbClr val="3366FF"/>
                  </a:solidFill>
                  <a:latin typeface="Times New Roman" charset="0"/>
                </a:rPr>
                <a:t> 34</a:t>
              </a:r>
              <a:endParaRPr lang="fr-FR" b="1" dirty="0">
                <a:solidFill>
                  <a:srgbClr val="3366FF"/>
                </a:solidFill>
              </a:endParaRPr>
            </a:p>
          </p:txBody>
        </p:sp>
        <p:sp>
          <p:nvSpPr>
            <p:cNvPr id="11274" name="Text Box 10"/>
            <p:cNvSpPr txBox="1">
              <a:spLocks noChangeArrowheads="1"/>
            </p:cNvSpPr>
            <p:nvPr/>
          </p:nvSpPr>
          <p:spPr bwMode="auto">
            <a:xfrm>
              <a:off x="960" y="720"/>
              <a:ext cx="924" cy="577"/>
            </a:xfrm>
            <a:prstGeom prst="rect">
              <a:avLst/>
            </a:prstGeom>
            <a:noFill/>
            <a:ln w="9525">
              <a:noFill/>
              <a:miter lim="800000"/>
              <a:headEnd/>
              <a:tailEnd/>
            </a:ln>
          </p:spPr>
          <p:txBody>
            <a:bodyPr wrap="none">
              <a:prstTxWarp prst="textNoShape">
                <a:avLst/>
              </a:prstTxWarp>
              <a:spAutoFit/>
            </a:bodyPr>
            <a:lstStyle/>
            <a:p>
              <a:pPr algn="ctr"/>
              <a:r>
                <a:rPr lang="fr-FR" sz="1800" dirty="0" err="1">
                  <a:solidFill>
                    <a:srgbClr val="BB1592"/>
                  </a:solidFill>
                </a:rPr>
                <a:t>Coherent</a:t>
              </a:r>
              <a:endParaRPr lang="fr-FR" sz="1800" dirty="0">
                <a:solidFill>
                  <a:srgbClr val="BB1592"/>
                </a:solidFill>
              </a:endParaRPr>
            </a:p>
            <a:p>
              <a:pPr algn="ctr"/>
              <a:r>
                <a:rPr lang="fr-FR" sz="1800" dirty="0" err="1">
                  <a:solidFill>
                    <a:srgbClr val="BB1592"/>
                  </a:solidFill>
                </a:rPr>
                <a:t>feed-forward</a:t>
              </a:r>
              <a:endParaRPr lang="fr-FR" sz="1800" dirty="0">
                <a:solidFill>
                  <a:srgbClr val="BB1592"/>
                </a:solidFill>
              </a:endParaRPr>
            </a:p>
            <a:p>
              <a:pPr algn="ctr"/>
              <a:r>
                <a:rPr lang="fr-FR" sz="1800" dirty="0">
                  <a:solidFill>
                    <a:srgbClr val="BB1592"/>
                  </a:solidFill>
                </a:rPr>
                <a:t>double </a:t>
              </a:r>
              <a:r>
                <a:rPr lang="fr-FR" sz="1800" dirty="0" err="1">
                  <a:solidFill>
                    <a:srgbClr val="BB1592"/>
                  </a:solidFill>
                </a:rPr>
                <a:t>path</a:t>
              </a:r>
              <a:endParaRPr lang="fr-FR" dirty="0"/>
            </a:p>
          </p:txBody>
        </p:sp>
        <p:sp>
          <p:nvSpPr>
            <p:cNvPr id="11275" name="Text Box 11"/>
            <p:cNvSpPr txBox="1">
              <a:spLocks noChangeArrowheads="1"/>
            </p:cNvSpPr>
            <p:nvPr/>
          </p:nvSpPr>
          <p:spPr bwMode="auto">
            <a:xfrm>
              <a:off x="2564" y="960"/>
              <a:ext cx="988" cy="404"/>
            </a:xfrm>
            <a:prstGeom prst="rect">
              <a:avLst/>
            </a:prstGeom>
            <a:noFill/>
            <a:ln w="9525">
              <a:noFill/>
              <a:miter lim="800000"/>
              <a:headEnd/>
              <a:tailEnd/>
            </a:ln>
          </p:spPr>
          <p:txBody>
            <a:bodyPr>
              <a:prstTxWarp prst="textNoShape">
                <a:avLst/>
              </a:prstTxWarp>
              <a:spAutoFit/>
            </a:bodyPr>
            <a:lstStyle/>
            <a:p>
              <a:pPr algn="ctr"/>
              <a:r>
                <a:rPr lang="fr-FR" sz="1800">
                  <a:solidFill>
                    <a:srgbClr val="BB1592"/>
                  </a:solidFill>
                </a:rPr>
                <a:t>Double</a:t>
              </a:r>
            </a:p>
            <a:p>
              <a:pPr algn="ctr"/>
              <a:r>
                <a:rPr lang="fr-FR" sz="1800">
                  <a:solidFill>
                    <a:srgbClr val="BB1592"/>
                  </a:solidFill>
                </a:rPr>
                <a:t>positive loop</a:t>
              </a:r>
              <a:endParaRPr lang="fr-FR"/>
            </a:p>
          </p:txBody>
        </p:sp>
        <p:sp>
          <p:nvSpPr>
            <p:cNvPr id="11281" name="Line 17"/>
            <p:cNvSpPr>
              <a:spLocks noChangeShapeType="1"/>
            </p:cNvSpPr>
            <p:nvPr/>
          </p:nvSpPr>
          <p:spPr bwMode="auto">
            <a:xfrm flipH="1">
              <a:off x="4272" y="1056"/>
              <a:ext cx="240" cy="268"/>
            </a:xfrm>
            <a:prstGeom prst="line">
              <a:avLst/>
            </a:prstGeom>
            <a:noFill/>
            <a:ln w="22225" cap="flat" cmpd="sng" algn="ctr">
              <a:solidFill>
                <a:srgbClr val="0000FF"/>
              </a:solidFill>
              <a:prstDash val="solid"/>
              <a:round/>
              <a:headEnd type="none" w="med" len="med"/>
              <a:tailEnd type="triangle" w="lg" len="lg"/>
            </a:ln>
          </p:spPr>
          <p:txBody>
            <a:bodyPr wrap="none" anchor="ctr">
              <a:prstTxWarp prst="textNoShape">
                <a:avLst/>
              </a:prstTxWarp>
            </a:bodyPr>
            <a:lstStyle/>
            <a:p>
              <a:endParaRPr lang="fr-FR"/>
            </a:p>
          </p:txBody>
        </p:sp>
        <p:sp>
          <p:nvSpPr>
            <p:cNvPr id="11283" name="Oval 19"/>
            <p:cNvSpPr>
              <a:spLocks noChangeArrowheads="1"/>
            </p:cNvSpPr>
            <p:nvPr/>
          </p:nvSpPr>
          <p:spPr bwMode="auto">
            <a:xfrm>
              <a:off x="4416" y="864"/>
              <a:ext cx="288" cy="192"/>
            </a:xfrm>
            <a:prstGeom prst="ellipse">
              <a:avLst/>
            </a:prstGeom>
            <a:noFill/>
            <a:ln w="9525">
              <a:solidFill>
                <a:schemeClr val="bg2"/>
              </a:solidFill>
              <a:round/>
              <a:headEnd/>
              <a:tailEnd/>
            </a:ln>
          </p:spPr>
          <p:txBody>
            <a:bodyPr wrap="none" anchor="ctr">
              <a:prstTxWarp prst="textNoShape">
                <a:avLst/>
              </a:prstTxWarp>
            </a:bodyPr>
            <a:lstStyle/>
            <a:p>
              <a:endParaRPr lang="fr-FR"/>
            </a:p>
          </p:txBody>
        </p:sp>
        <p:sp>
          <p:nvSpPr>
            <p:cNvPr id="11285" name="Text Box 21"/>
            <p:cNvSpPr txBox="1">
              <a:spLocks noChangeArrowheads="1"/>
            </p:cNvSpPr>
            <p:nvPr/>
          </p:nvSpPr>
          <p:spPr bwMode="auto">
            <a:xfrm>
              <a:off x="4416" y="844"/>
              <a:ext cx="336" cy="212"/>
            </a:xfrm>
            <a:prstGeom prst="rect">
              <a:avLst/>
            </a:prstGeom>
            <a:noFill/>
            <a:ln w="9525">
              <a:solidFill>
                <a:srgbClr val="0000FF"/>
              </a:solidFill>
              <a:miter lim="800000"/>
              <a:headEnd/>
              <a:tailEnd/>
            </a:ln>
          </p:spPr>
          <p:txBody>
            <a:bodyPr>
              <a:prstTxWarp prst="textNoShape">
                <a:avLst/>
              </a:prstTxWarp>
              <a:spAutoFit/>
            </a:bodyPr>
            <a:lstStyle/>
            <a:p>
              <a:r>
                <a:rPr lang="fr-FR" sz="1600" b="1" dirty="0">
                  <a:solidFill>
                    <a:srgbClr val="3366FF"/>
                  </a:solidFill>
                  <a:latin typeface="Times New Roman" charset="0"/>
                </a:rPr>
                <a:t>p53</a:t>
              </a:r>
            </a:p>
          </p:txBody>
        </p:sp>
      </p:grpSp>
      <p:cxnSp>
        <p:nvCxnSpPr>
          <p:cNvPr id="19" name="Connecteur droit avec flèche 18"/>
          <p:cNvCxnSpPr/>
          <p:nvPr/>
        </p:nvCxnSpPr>
        <p:spPr>
          <a:xfrm rot="10800000" flipV="1">
            <a:off x="5170532" y="2165350"/>
            <a:ext cx="1001669" cy="478074"/>
          </a:xfrm>
          <a:prstGeom prst="straightConnector1">
            <a:avLst/>
          </a:prstGeom>
          <a:ln w="15875" cap="flat" cmpd="sng" algn="ctr">
            <a:solidFill>
              <a:srgbClr val="0000FF"/>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2874219" y="4028459"/>
            <a:ext cx="4629150" cy="369332"/>
          </a:xfrm>
          <a:prstGeom prst="rect">
            <a:avLst/>
          </a:prstGeom>
          <a:noFill/>
        </p:spPr>
        <p:txBody>
          <a:bodyPr wrap="square" rtlCol="0">
            <a:spAutoFit/>
          </a:bodyPr>
          <a:lstStyle/>
          <a:p>
            <a:r>
              <a:rPr lang="fr-FR" dirty="0" err="1" smtClean="0"/>
              <a:t>Parallel</a:t>
            </a:r>
            <a:r>
              <a:rPr lang="fr-FR" dirty="0" smtClean="0"/>
              <a:t>                          </a:t>
            </a:r>
            <a:r>
              <a:rPr lang="fr-FR" dirty="0" err="1" smtClean="0"/>
              <a:t>Sequential</a:t>
            </a:r>
            <a:endParaRPr lang="fr-FR" dirty="0"/>
          </a:p>
        </p:txBody>
      </p:sp>
      <p:sp>
        <p:nvSpPr>
          <p:cNvPr id="16" name="Espace réservé du pied de page 15"/>
          <p:cNvSpPr>
            <a:spLocks noGrp="1"/>
          </p:cNvSpPr>
          <p:nvPr>
            <p:ph type="ftr" sz="quarter" idx="11"/>
          </p:nvPr>
        </p:nvSpPr>
        <p:spPr/>
        <p:txBody>
          <a:bodyPr/>
          <a:lstStyle/>
          <a:p>
            <a:r>
              <a:rPr lang="fr-FR" smtClean="0"/>
              <a:t>Valparaiso</a:t>
            </a:r>
            <a:endParaRPr lang="fr-FR"/>
          </a:p>
        </p:txBody>
      </p:sp>
      <p:sp>
        <p:nvSpPr>
          <p:cNvPr id="17" name="ZoneTexte 16"/>
          <p:cNvSpPr txBox="1"/>
          <p:nvPr/>
        </p:nvSpPr>
        <p:spPr>
          <a:xfrm>
            <a:off x="3819769" y="169622"/>
            <a:ext cx="1219354" cy="369332"/>
          </a:xfrm>
          <a:prstGeom prst="rect">
            <a:avLst/>
          </a:prstGeom>
          <a:noFill/>
        </p:spPr>
        <p:txBody>
          <a:bodyPr wrap="none" rtlCol="0">
            <a:spAutoFit/>
          </a:bodyPr>
          <a:lstStyle/>
          <a:p>
            <a:r>
              <a:rPr lang="fr-FR" dirty="0" err="1" smtClean="0">
                <a:ln w="0" cap="flat" cmpd="sng" algn="ctr">
                  <a:solidFill>
                    <a:srgbClr val="0000FF"/>
                  </a:solidFill>
                  <a:prstDash val="solid"/>
                  <a:round/>
                  <a:headEnd type="none" w="med" len="med"/>
                  <a:tailEnd type="none" w="med" len="med"/>
                </a:ln>
                <a:solidFill>
                  <a:srgbClr val="0000FF"/>
                </a:solidFill>
              </a:rPr>
              <a:t>mitomiRs</a:t>
            </a:r>
            <a:endParaRPr lang="fr-FR" dirty="0">
              <a:ln w="0" cap="flat" cmpd="sng" algn="ctr">
                <a:solidFill>
                  <a:srgbClr val="0000FF"/>
                </a:solidFill>
                <a:prstDash val="solid"/>
                <a:round/>
                <a:headEnd type="none" w="med" len="med"/>
                <a:tailEnd type="none" w="med" len="med"/>
              </a:ln>
              <a:solidFill>
                <a:srgbClr val="0000FF"/>
              </a:solidFill>
            </a:endParaRPr>
          </a:p>
        </p:txBody>
      </p:sp>
      <p:sp>
        <p:nvSpPr>
          <p:cNvPr id="18" name="Rectangle 17"/>
          <p:cNvSpPr/>
          <p:nvPr/>
        </p:nvSpPr>
        <p:spPr>
          <a:xfrm>
            <a:off x="3819769" y="198929"/>
            <a:ext cx="1219354" cy="387227"/>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 name="Connecteur droit avec flèche 21"/>
          <p:cNvCxnSpPr/>
          <p:nvPr/>
        </p:nvCxnSpPr>
        <p:spPr>
          <a:xfrm rot="5400000">
            <a:off x="3441216" y="837713"/>
            <a:ext cx="753694" cy="25058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4499679" y="1006475"/>
            <a:ext cx="5861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3597027" y="1207720"/>
            <a:ext cx="5861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5146394" y="2542169"/>
            <a:ext cx="5861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rot="16200000" flipH="1">
            <a:off x="4302739" y="688367"/>
            <a:ext cx="420319" cy="21589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a:off x="4948109" y="604476"/>
            <a:ext cx="854815" cy="84960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a:off x="5746207" y="1285872"/>
            <a:ext cx="58616"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a:off x="2219081" y="6370486"/>
            <a:ext cx="4248078" cy="338554"/>
          </a:xfrm>
          <a:prstGeom prst="rect">
            <a:avLst/>
          </a:prstGeom>
          <a:noFill/>
        </p:spPr>
        <p:txBody>
          <a:bodyPr wrap="none" rtlCol="0">
            <a:spAutoFit/>
          </a:bodyPr>
          <a:lstStyle/>
          <a:p>
            <a:r>
              <a:rPr lang="fr-FR" sz="1600" b="1" dirty="0" smtClean="0"/>
              <a:t>L. He et al. </a:t>
            </a:r>
            <a:r>
              <a:rPr lang="fr-FR" sz="1600" i="1" dirty="0" smtClean="0"/>
              <a:t>Nature </a:t>
            </a:r>
            <a:r>
              <a:rPr lang="fr-FR" sz="1600" dirty="0" smtClean="0"/>
              <a:t>447, 1130-1134 (2007</a:t>
            </a:r>
            <a:r>
              <a:rPr lang="fr-FR" sz="1600" i="1" dirty="0" smtClean="0"/>
              <a:t>)</a:t>
            </a:r>
            <a:endParaRPr lang="fr-FR" sz="1600" b="1" dirty="0"/>
          </a:p>
        </p:txBody>
      </p:sp>
      <p:sp>
        <p:nvSpPr>
          <p:cNvPr id="29" name="Espace réservé de la date 28"/>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grpSp>
        <p:nvGrpSpPr>
          <p:cNvPr id="65548" name="Group 12"/>
          <p:cNvGrpSpPr>
            <a:grpSpLocks/>
          </p:cNvGrpSpPr>
          <p:nvPr/>
        </p:nvGrpSpPr>
        <p:grpSpPr bwMode="auto">
          <a:xfrm>
            <a:off x="5410074" y="1379636"/>
            <a:ext cx="3895740" cy="4847971"/>
            <a:chOff x="604" y="3934"/>
            <a:chExt cx="4680" cy="5718"/>
          </a:xfrm>
        </p:grpSpPr>
        <p:pic>
          <p:nvPicPr>
            <p:cNvPr id="65549" name="Image 52"/>
            <p:cNvPicPr>
              <a:picLocks noChangeArrowheads="1"/>
            </p:cNvPicPr>
            <p:nvPr/>
          </p:nvPicPr>
          <p:blipFill>
            <a:blip r:embed="rId3"/>
            <a:srcRect/>
            <a:stretch>
              <a:fillRect/>
            </a:stretch>
          </p:blipFill>
          <p:spPr bwMode="auto">
            <a:xfrm>
              <a:off x="1289" y="4535"/>
              <a:ext cx="3773" cy="5117"/>
            </a:xfrm>
            <a:prstGeom prst="rect">
              <a:avLst/>
            </a:prstGeom>
            <a:noFill/>
          </p:spPr>
        </p:pic>
        <p:sp>
          <p:nvSpPr>
            <p:cNvPr id="65550" name="Oval 14"/>
            <p:cNvSpPr>
              <a:spLocks noChangeArrowheads="1"/>
            </p:cNvSpPr>
            <p:nvPr/>
          </p:nvSpPr>
          <p:spPr bwMode="auto">
            <a:xfrm>
              <a:off x="604" y="3934"/>
              <a:ext cx="4680" cy="623"/>
            </a:xfrm>
            <a:prstGeom prst="ellipse">
              <a:avLst/>
            </a:prstGeom>
            <a:noFill/>
            <a:ln w="9525">
              <a:noFill/>
              <a:round/>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Times New Roman" charset="0"/>
                  <a:ea typeface="Times New Roman" charset="0"/>
                </a:rPr>
                <a:t>miRNA159=1      Parallel updating  </a:t>
              </a:r>
            </a:p>
          </p:txBody>
        </p:sp>
      </p:grpSp>
      <p:pic>
        <p:nvPicPr>
          <p:cNvPr id="65551" name="Image 270"/>
          <p:cNvPicPr>
            <a:picLocks noChangeAspect="1" noChangeArrowheads="1"/>
          </p:cNvPicPr>
          <p:nvPr/>
        </p:nvPicPr>
        <p:blipFill>
          <a:blip r:embed="rId4"/>
          <a:srcRect/>
          <a:stretch>
            <a:fillRect/>
          </a:stretch>
        </p:blipFill>
        <p:spPr bwMode="auto">
          <a:xfrm>
            <a:off x="0" y="1379637"/>
            <a:ext cx="5975693" cy="5466201"/>
          </a:xfrm>
          <a:prstGeom prst="rect">
            <a:avLst/>
          </a:prstGeom>
          <a:noFill/>
          <a:ln w="9525">
            <a:noFill/>
            <a:miter lim="800000"/>
            <a:headEnd/>
            <a:tailEnd/>
          </a:ln>
        </p:spPr>
      </p:pic>
      <p:graphicFrame>
        <p:nvGraphicFramePr>
          <p:cNvPr id="65552" name="Object 16"/>
          <p:cNvGraphicFramePr>
            <a:graphicFrameLocks noChangeAspect="1"/>
          </p:cNvGraphicFramePr>
          <p:nvPr/>
        </p:nvGraphicFramePr>
        <p:xfrm>
          <a:off x="0" y="41274"/>
          <a:ext cx="9144000" cy="1338362"/>
        </p:xfrm>
        <a:graphic>
          <a:graphicData uri="http://schemas.openxmlformats.org/presentationml/2006/ole">
            <p:oleObj spid="_x0000_s65552" name="Document" r:id="rId5" imgW="5969000" imgH="825500" progId="Word.Document.12">
              <p:link updateAutomatic="1"/>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pic>
        <p:nvPicPr>
          <p:cNvPr id="4" name="Image 3"/>
          <p:cNvPicPr/>
          <p:nvPr/>
        </p:nvPicPr>
        <p:blipFill>
          <a:blip r:embed="rId2"/>
          <a:srcRect/>
          <a:stretch>
            <a:fillRect/>
          </a:stretch>
        </p:blipFill>
        <p:spPr bwMode="auto">
          <a:xfrm>
            <a:off x="1029368" y="347579"/>
            <a:ext cx="7098632" cy="6510421"/>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26/11/2011</a:t>
            </a:r>
            <a:endParaRPr lang="fr-FR"/>
          </a:p>
        </p:txBody>
      </p:sp>
      <p:sp>
        <p:nvSpPr>
          <p:cNvPr id="3" name="Espace réservé du pied de page 2"/>
          <p:cNvSpPr>
            <a:spLocks noGrp="1"/>
          </p:cNvSpPr>
          <p:nvPr>
            <p:ph type="ftr" sz="quarter" idx="11"/>
          </p:nvPr>
        </p:nvSpPr>
        <p:spPr/>
        <p:txBody>
          <a:bodyPr/>
          <a:lstStyle/>
          <a:p>
            <a:r>
              <a:rPr lang="fr-FR" smtClean="0"/>
              <a:t>Valparaiso</a:t>
            </a:r>
            <a:endParaRPr lang="fr-FR"/>
          </a:p>
        </p:txBody>
      </p:sp>
      <p:sp>
        <p:nvSpPr>
          <p:cNvPr id="4" name="ZoneTexte 3"/>
          <p:cNvSpPr txBox="1"/>
          <p:nvPr/>
        </p:nvSpPr>
        <p:spPr>
          <a:xfrm>
            <a:off x="1785725" y="76200"/>
            <a:ext cx="3749344" cy="1015663"/>
          </a:xfrm>
          <a:prstGeom prst="rect">
            <a:avLst/>
          </a:prstGeom>
          <a:noFill/>
        </p:spPr>
        <p:txBody>
          <a:bodyPr wrap="none" rtlCol="0">
            <a:spAutoFit/>
          </a:bodyPr>
          <a:lstStyle/>
          <a:p>
            <a:r>
              <a:rPr lang="fr-FR" sz="6000" b="1" dirty="0" smtClean="0">
                <a:solidFill>
                  <a:srgbClr val="FF6600"/>
                </a:solidFill>
                <a:effectLst>
                  <a:outerShdw blurRad="38100" dist="38100" dir="2700000" algn="tl">
                    <a:srgbClr val="000000">
                      <a:alpha val="43137"/>
                    </a:srgbClr>
                  </a:outerShdw>
                </a:effectLst>
              </a:rPr>
              <a:t>Conclusion</a:t>
            </a:r>
            <a:endParaRPr lang="fr-FR" sz="6000" b="1" dirty="0">
              <a:solidFill>
                <a:srgbClr val="FF6600"/>
              </a:solidFill>
              <a:effectLst>
                <a:outerShdw blurRad="38100" dist="38100" dir="2700000" algn="tl">
                  <a:srgbClr val="000000">
                    <a:alpha val="43137"/>
                  </a:srgbClr>
                </a:outerShdw>
              </a:effectLst>
            </a:endParaRPr>
          </a:p>
        </p:txBody>
      </p:sp>
      <p:sp>
        <p:nvSpPr>
          <p:cNvPr id="5" name="ZoneTexte 4"/>
          <p:cNvSpPr txBox="1"/>
          <p:nvPr/>
        </p:nvSpPr>
        <p:spPr>
          <a:xfrm>
            <a:off x="156189" y="1194912"/>
            <a:ext cx="8118163" cy="6217086"/>
          </a:xfrm>
          <a:prstGeom prst="rect">
            <a:avLst/>
          </a:prstGeom>
          <a:noFill/>
        </p:spPr>
        <p:txBody>
          <a:bodyPr wrap="square" rtlCol="0">
            <a:spAutoFit/>
          </a:bodyPr>
          <a:lstStyle/>
          <a:p>
            <a:r>
              <a:rPr lang="fr-FR" sz="4400" b="1" dirty="0" err="1" smtClean="0">
                <a:solidFill>
                  <a:srgbClr val="FF6600"/>
                </a:solidFill>
                <a:effectLst>
                  <a:outerShdw blurRad="38100" dist="38100" dir="2700000" algn="tl">
                    <a:srgbClr val="000000">
                      <a:alpha val="43137"/>
                    </a:srgbClr>
                  </a:outerShdw>
                </a:effectLst>
              </a:rPr>
              <a:t>Robustness</a:t>
            </a:r>
            <a:endParaRPr lang="fr-FR" sz="44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circuits</a:t>
            </a: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n-switches</a:t>
            </a:r>
            <a:endParaRPr lang="fr-FR" sz="36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microRNAs</a:t>
            </a:r>
            <a:endParaRPr lang="fr-FR" sz="3600" b="1" dirty="0" smtClean="0">
              <a:solidFill>
                <a:srgbClr val="FF6600"/>
              </a:solidFill>
              <a:effectLst>
                <a:outerShdw blurRad="38100" dist="38100" dir="2700000" algn="tl">
                  <a:srgbClr val="000000">
                    <a:alpha val="43137"/>
                  </a:srgbClr>
                </a:outerShdw>
              </a:effectLst>
            </a:endParaRPr>
          </a:p>
          <a:p>
            <a:pPr>
              <a:buFontTx/>
              <a:buChar char="-"/>
            </a:pPr>
            <a:r>
              <a:rPr lang="fr-FR" sz="3600" b="1" dirty="0" smtClean="0">
                <a:solidFill>
                  <a:srgbClr val="FF6600"/>
                </a:solidFill>
                <a:effectLst>
                  <a:outerShdw blurRad="38100" dist="38100" dir="2700000" algn="tl">
                    <a:srgbClr val="000000">
                      <a:alpha val="43137"/>
                    </a:srgbClr>
                  </a:outerShdw>
                </a:effectLst>
              </a:rPr>
              <a:t>  </a:t>
            </a:r>
            <a:r>
              <a:rPr lang="fr-FR" sz="3600" b="1" dirty="0" err="1" smtClean="0">
                <a:solidFill>
                  <a:srgbClr val="FF6600"/>
                </a:solidFill>
                <a:effectLst>
                  <a:outerShdw blurRad="38100" dist="38100" dir="2700000" algn="tl">
                    <a:srgbClr val="000000">
                      <a:alpha val="43137"/>
                    </a:srgbClr>
                  </a:outerShdw>
                </a:effectLst>
              </a:rPr>
              <a:t>Role</a:t>
            </a:r>
            <a:r>
              <a:rPr lang="fr-FR" sz="3600" b="1" dirty="0" smtClean="0">
                <a:solidFill>
                  <a:srgbClr val="FF6600"/>
                </a:solidFill>
                <a:effectLst>
                  <a:outerShdw blurRad="38100" dist="38100" dir="2700000" algn="tl">
                    <a:srgbClr val="000000">
                      <a:alpha val="43137"/>
                    </a:srgbClr>
                  </a:outerShdw>
                </a:effectLst>
              </a:rPr>
              <a:t> of </a:t>
            </a:r>
            <a:r>
              <a:rPr lang="fr-FR" sz="3600" b="1" dirty="0" err="1" smtClean="0">
                <a:solidFill>
                  <a:srgbClr val="FF6600"/>
                </a:solidFill>
                <a:effectLst>
                  <a:outerShdw blurRad="38100" dist="38100" dir="2700000" algn="tl">
                    <a:srgbClr val="000000">
                      <a:alpha val="43137"/>
                    </a:srgbClr>
                  </a:outerShdw>
                </a:effectLst>
              </a:rPr>
              <a:t>viruses</a:t>
            </a:r>
            <a:endParaRPr lang="fr-FR" sz="3600" b="1" dirty="0" smtClean="0">
              <a:solidFill>
                <a:srgbClr val="FF6600"/>
              </a:solidFill>
              <a:effectLst>
                <a:outerShdw blurRad="38100" dist="38100" dir="2700000" algn="tl">
                  <a:srgbClr val="000000">
                    <a:alpha val="43137"/>
                  </a:srgbClr>
                </a:outerShdw>
              </a:effectLst>
            </a:endParaRPr>
          </a:p>
          <a:p>
            <a:endParaRPr lang="fr-FR" sz="3200" b="1" dirty="0" smtClean="0">
              <a:solidFill>
                <a:srgbClr val="FF6600"/>
              </a:solidFill>
              <a:effectLst>
                <a:outerShdw blurRad="38100" dist="38100" dir="2700000" algn="tl">
                  <a:srgbClr val="000000">
                    <a:alpha val="43137"/>
                  </a:srgbClr>
                </a:outerShdw>
              </a:effectLst>
            </a:endParaRPr>
          </a:p>
          <a:p>
            <a:pPr>
              <a:buFontTx/>
              <a:buChar char="-"/>
            </a:pP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Don’t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forget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resilience</a:t>
            </a:r>
            <a:endParaRPr lang="fr-FR" sz="2400" b="1" dirty="0" smtClean="0">
              <a:solidFill>
                <a:srgbClr val="FF6600"/>
              </a:solidFill>
              <a:effectLst>
                <a:outerShdw blurRad="38100" dist="38100" dir="2700000" algn="tl">
                  <a:srgbClr val="000000">
                    <a:alpha val="43137"/>
                  </a:srgbClr>
                </a:outerShdw>
              </a:effectLst>
            </a:endParaRPr>
          </a:p>
          <a:p>
            <a:r>
              <a:rPr lang="fr-FR" sz="1000" b="1" cap="small" dirty="0" smtClean="0"/>
              <a:t>JD, </a:t>
            </a:r>
            <a:r>
              <a:rPr lang="fr-FR" sz="1000" b="1" cap="small" dirty="0"/>
              <a:t>E. </a:t>
            </a:r>
            <a:r>
              <a:rPr lang="fr-FR" sz="1000" b="1" cap="small" dirty="0" err="1"/>
              <a:t>Goles</a:t>
            </a:r>
            <a:r>
              <a:rPr lang="fr-FR" sz="1000" b="1" cap="small" dirty="0"/>
              <a:t>, M. Morvan, M. </a:t>
            </a:r>
            <a:r>
              <a:rPr lang="fr-FR" sz="1000" b="1" cap="small" dirty="0" err="1"/>
              <a:t>Noual</a:t>
            </a:r>
            <a:r>
              <a:rPr lang="fr-FR" sz="1000" b="1" cap="small" dirty="0"/>
              <a:t> &amp; S. </a:t>
            </a:r>
            <a:r>
              <a:rPr lang="fr-FR" sz="1000" b="1" cap="small" dirty="0" err="1"/>
              <a:t>Sené</a:t>
            </a:r>
            <a:r>
              <a:rPr lang="fr-FR" sz="1000" b="1" cap="small" dirty="0"/>
              <a:t> </a:t>
            </a:r>
            <a:endParaRPr lang="fr-FR" sz="1000" dirty="0"/>
          </a:p>
          <a:p>
            <a:r>
              <a:rPr lang="fr-FR" sz="1000" dirty="0"/>
              <a:t>Attraction Basins as Gauges of </a:t>
            </a:r>
            <a:r>
              <a:rPr lang="fr-FR" sz="1000" dirty="0" err="1"/>
              <a:t>Environmental</a:t>
            </a:r>
            <a:r>
              <a:rPr lang="fr-FR" sz="1000" dirty="0"/>
              <a:t> </a:t>
            </a:r>
            <a:r>
              <a:rPr lang="fr-FR" sz="1000" dirty="0" err="1"/>
              <a:t>Robustness</a:t>
            </a:r>
            <a:r>
              <a:rPr lang="fr-FR" sz="1000" dirty="0"/>
              <a:t> in </a:t>
            </a:r>
            <a:r>
              <a:rPr lang="fr-FR" sz="1000" dirty="0" err="1"/>
              <a:t>Biological</a:t>
            </a:r>
            <a:r>
              <a:rPr lang="fr-FR" sz="1000" dirty="0"/>
              <a:t> </a:t>
            </a:r>
            <a:r>
              <a:rPr lang="fr-FR" sz="1000" dirty="0" err="1"/>
              <a:t>Complex</a:t>
            </a:r>
            <a:r>
              <a:rPr lang="fr-FR" sz="1000" dirty="0"/>
              <a:t> Systems.</a:t>
            </a:r>
          </a:p>
          <a:p>
            <a:r>
              <a:rPr lang="fr-FR" sz="1000" i="1" dirty="0" err="1"/>
              <a:t>PloS</a:t>
            </a:r>
            <a:r>
              <a:rPr lang="fr-FR" sz="1000" i="1" dirty="0"/>
              <a:t> ONE</a:t>
            </a:r>
            <a:r>
              <a:rPr lang="fr-FR" sz="1000" dirty="0"/>
              <a:t>, </a:t>
            </a:r>
            <a:r>
              <a:rPr lang="fr-FR" sz="1000" b="1" dirty="0"/>
              <a:t>5</a:t>
            </a:r>
            <a:r>
              <a:rPr lang="fr-FR" sz="1000" dirty="0"/>
              <a:t>, e11793</a:t>
            </a:r>
            <a:r>
              <a:rPr lang="fr-FR" sz="1000" i="1" dirty="0"/>
              <a:t> </a:t>
            </a:r>
            <a:r>
              <a:rPr lang="fr-FR" sz="1000" dirty="0"/>
              <a:t>(2010)</a:t>
            </a:r>
            <a:r>
              <a:rPr lang="fr-FR" sz="1000" dirty="0" smtClean="0"/>
              <a:t>.</a:t>
            </a:r>
            <a:endParaRPr lang="fr-FR" sz="2400" b="1" dirty="0" smtClean="0">
              <a:solidFill>
                <a:srgbClr val="FF6600"/>
              </a:solidFill>
              <a:effectLst>
                <a:outerShdw blurRad="38100" dist="38100" dir="2700000" algn="tl">
                  <a:srgbClr val="000000">
                    <a:alpha val="43137"/>
                  </a:srgbClr>
                </a:outerShdw>
              </a:effectLst>
            </a:endParaRPr>
          </a:p>
          <a:p>
            <a:pPr>
              <a:buFontTx/>
              <a:buChar char="-"/>
            </a:pP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Don’t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forget</a:t>
            </a:r>
            <a:r>
              <a:rPr lang="fr-FR" sz="2400" b="1" dirty="0" smtClean="0">
                <a:solidFill>
                  <a:srgbClr val="FF6600"/>
                </a:solidFill>
                <a:effectLst>
                  <a:outerShdw blurRad="38100" dist="38100" dir="2700000" algn="tl">
                    <a:srgbClr val="000000">
                      <a:alpha val="43137"/>
                    </a:srgbClr>
                  </a:outerShdw>
                </a:effectLst>
              </a:rPr>
              <a:t> </a:t>
            </a:r>
            <a:r>
              <a:rPr lang="fr-FR" sz="2400" b="1" dirty="0" err="1" smtClean="0">
                <a:solidFill>
                  <a:srgbClr val="FF6600"/>
                </a:solidFill>
                <a:effectLst>
                  <a:outerShdw blurRad="38100" dist="38100" dir="2700000" algn="tl">
                    <a:srgbClr val="000000">
                      <a:alpha val="43137"/>
                    </a:srgbClr>
                  </a:outerShdw>
                </a:effectLst>
              </a:rPr>
              <a:t>resistance</a:t>
            </a:r>
            <a:endParaRPr lang="fr-FR" sz="2400" b="1" dirty="0" smtClean="0">
              <a:solidFill>
                <a:srgbClr val="FF6600"/>
              </a:solidFill>
              <a:effectLst>
                <a:outerShdw blurRad="38100" dist="38100" dir="2700000" algn="tl">
                  <a:srgbClr val="000000">
                    <a:alpha val="43137"/>
                  </a:srgbClr>
                </a:outerShdw>
              </a:effectLst>
            </a:endParaRPr>
          </a:p>
          <a:p>
            <a:r>
              <a:rPr lang="fr-FR" sz="1000" b="1" cap="small" dirty="0" smtClean="0"/>
              <a:t>JJD &amp; </a:t>
            </a:r>
            <a:r>
              <a:rPr lang="fr-FR" sz="1000" b="1" cap="small" dirty="0"/>
              <a:t>S. </a:t>
            </a:r>
            <a:r>
              <a:rPr lang="fr-FR" sz="1000" b="1" cap="small" dirty="0" err="1"/>
              <a:t>Sené</a:t>
            </a:r>
            <a:endParaRPr lang="fr-FR" sz="1000" dirty="0"/>
          </a:p>
          <a:p>
            <a:r>
              <a:rPr lang="fr-FR" sz="1000" dirty="0"/>
              <a:t>The </a:t>
            </a:r>
            <a:r>
              <a:rPr lang="fr-FR" sz="1000" dirty="0" err="1"/>
              <a:t>singular</a:t>
            </a:r>
            <a:r>
              <a:rPr lang="fr-FR" sz="1000" dirty="0"/>
              <a:t> power of the </a:t>
            </a:r>
            <a:r>
              <a:rPr lang="fr-FR" sz="1000" dirty="0" err="1"/>
              <a:t>environment</a:t>
            </a:r>
            <a:r>
              <a:rPr lang="fr-FR" sz="1000" dirty="0"/>
              <a:t> on </a:t>
            </a:r>
            <a:r>
              <a:rPr lang="fr-FR" sz="1000" dirty="0" err="1"/>
              <a:t>nonlinear</a:t>
            </a:r>
            <a:r>
              <a:rPr lang="fr-FR" sz="1000" dirty="0"/>
              <a:t> </a:t>
            </a:r>
            <a:r>
              <a:rPr lang="fr-FR" sz="1000" dirty="0" err="1"/>
              <a:t>Hopfield</a:t>
            </a:r>
            <a:r>
              <a:rPr lang="fr-FR" sz="1000" dirty="0"/>
              <a:t> networks.</a:t>
            </a:r>
          </a:p>
          <a:p>
            <a:r>
              <a:rPr lang="fr-FR" sz="1000" dirty="0"/>
              <a:t>In : </a:t>
            </a:r>
            <a:r>
              <a:rPr lang="fr-FR" sz="1000" i="1" dirty="0"/>
              <a:t>CMSB’11</a:t>
            </a:r>
            <a:r>
              <a:rPr lang="fr-FR" sz="1000" dirty="0"/>
              <a:t>,</a:t>
            </a:r>
          </a:p>
          <a:p>
            <a:r>
              <a:rPr lang="fr-FR" sz="1000" dirty="0"/>
              <a:t>ACM </a:t>
            </a:r>
            <a:r>
              <a:rPr lang="fr-FR" sz="1000" dirty="0" err="1"/>
              <a:t>Proceedings</a:t>
            </a:r>
            <a:r>
              <a:rPr lang="fr-FR" sz="1000" dirty="0"/>
              <a:t>, New York, 55-64 (2011).</a:t>
            </a:r>
          </a:p>
          <a:p>
            <a:pPr>
              <a:buFontTx/>
              <a:buChar char="-"/>
            </a:pPr>
            <a:endParaRPr lang="fr-FR" sz="2400" b="1" dirty="0" smtClean="0">
              <a:solidFill>
                <a:srgbClr val="FF6600"/>
              </a:solidFill>
              <a:effectLst>
                <a:outerShdw blurRad="38100" dist="38100" dir="2700000" algn="tl">
                  <a:srgbClr val="000000">
                    <a:alpha val="43137"/>
                  </a:srgbClr>
                </a:outerShdw>
              </a:effectLst>
            </a:endParaRPr>
          </a:p>
          <a:p>
            <a:pPr>
              <a:buFontTx/>
              <a:buChar char="-"/>
            </a:pPr>
            <a:endParaRPr lang="fr-FR" sz="2400" b="1" dirty="0" smtClean="0">
              <a:solidFill>
                <a:srgbClr val="FF6600"/>
              </a:solidFill>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 name="Picture 104" descr="TCR.psd"/>
          <p:cNvPicPr>
            <a:picLocks noChangeAspect="1"/>
          </p:cNvPicPr>
          <p:nvPr/>
        </p:nvPicPr>
        <p:blipFill>
          <a:blip r:embed="rId3">
            <a:alphaModFix amt="80000"/>
          </a:blip>
          <a:stretch>
            <a:fillRect/>
          </a:stretch>
        </p:blipFill>
        <p:spPr>
          <a:xfrm>
            <a:off x="6395" y="-25400"/>
            <a:ext cx="2352983" cy="1912490"/>
          </a:xfrm>
          <a:prstGeom prst="rect">
            <a:avLst/>
          </a:prstGeom>
          <a:effectLst>
            <a:outerShdw blurRad="50800" dist="38100" dir="2700000" algn="tl" rotWithShape="0">
              <a:srgbClr val="000000">
                <a:alpha val="43000"/>
              </a:srgbClr>
            </a:outerShdw>
          </a:effectLst>
        </p:spPr>
      </p:pic>
      <p:sp>
        <p:nvSpPr>
          <p:cNvPr id="107" name="Text Box 6"/>
          <p:cNvSpPr txBox="1">
            <a:spLocks noChangeArrowheads="1"/>
          </p:cNvSpPr>
          <p:nvPr/>
        </p:nvSpPr>
        <p:spPr bwMode="auto">
          <a:xfrm>
            <a:off x="2025934" y="876300"/>
            <a:ext cx="5975077" cy="461665"/>
          </a:xfrm>
          <a:prstGeom prst="rect">
            <a:avLst/>
          </a:prstGeom>
          <a:noFill/>
          <a:ln w="9525">
            <a:noFill/>
            <a:miter lim="800000"/>
            <a:headEnd/>
            <a:tailEnd/>
          </a:ln>
        </p:spPr>
        <p:txBody>
          <a:bodyPr wrap="square">
            <a:prstTxWarp prst="textNoShape">
              <a:avLst/>
            </a:prstTxWarp>
            <a:spAutoFit/>
          </a:bodyPr>
          <a:lstStyle/>
          <a:p>
            <a:pPr>
              <a:spcBef>
                <a:spcPts val="960"/>
              </a:spcBef>
            </a:pPr>
            <a:r>
              <a:rPr lang="en-US" sz="2400" b="1" dirty="0" smtClean="0">
                <a:solidFill>
                  <a:srgbClr val="FF0000"/>
                </a:solidFill>
                <a:effectLst>
                  <a:outerShdw blurRad="50800" dist="25400" dir="3600000" algn="tl" rotWithShape="0">
                    <a:srgbClr val="000000">
                      <a:alpha val="40000"/>
                    </a:srgbClr>
                  </a:outerShdw>
                </a:effectLst>
              </a:rPr>
              <a:t>V(D)J Recombination Mechanism</a:t>
            </a:r>
          </a:p>
        </p:txBody>
      </p:sp>
      <p:grpSp>
        <p:nvGrpSpPr>
          <p:cNvPr id="2" name="Group 532"/>
          <p:cNvGrpSpPr/>
          <p:nvPr/>
        </p:nvGrpSpPr>
        <p:grpSpPr>
          <a:xfrm>
            <a:off x="3243526" y="4883629"/>
            <a:ext cx="2521656" cy="179389"/>
            <a:chOff x="6474884" y="5253030"/>
            <a:chExt cx="2836863" cy="179389"/>
          </a:xfrm>
        </p:grpSpPr>
        <p:sp>
          <p:nvSpPr>
            <p:cNvPr id="103" name="Line 146"/>
            <p:cNvSpPr>
              <a:spLocks noChangeShapeType="1"/>
            </p:cNvSpPr>
            <p:nvPr/>
          </p:nvSpPr>
          <p:spPr bwMode="auto">
            <a:xfrm>
              <a:off x="6474884" y="5341930"/>
              <a:ext cx="2836863" cy="0"/>
            </a:xfrm>
            <a:prstGeom prst="line">
              <a:avLst/>
            </a:prstGeom>
            <a:noFill/>
            <a:ln w="76200">
              <a:solidFill>
                <a:schemeClr val="tx1"/>
              </a:solidFill>
              <a:round/>
              <a:headEnd/>
              <a:tailEnd/>
            </a:ln>
          </p:spPr>
          <p:txBody>
            <a:bodyPr wrap="none" anchor="ctr">
              <a:prstTxWarp prst="textNoShape">
                <a:avLst/>
              </a:prstTxWarp>
            </a:bodyPr>
            <a:lstStyle/>
            <a:p>
              <a:endParaRPr lang="es-ES_tradnl"/>
            </a:p>
          </p:txBody>
        </p:sp>
        <p:sp>
          <p:nvSpPr>
            <p:cNvPr id="108" name="Rectangle 147" descr="noir)"/>
            <p:cNvSpPr>
              <a:spLocks noChangeArrowheads="1"/>
            </p:cNvSpPr>
            <p:nvPr/>
          </p:nvSpPr>
          <p:spPr bwMode="auto">
            <a:xfrm>
              <a:off x="8134880" y="5253030"/>
              <a:ext cx="457200" cy="177800"/>
            </a:xfrm>
            <a:prstGeom prst="rect">
              <a:avLst/>
            </a:prstGeom>
            <a:pattFill prst="ltVert">
              <a:fgClr>
                <a:srgbClr val="4D4D4D"/>
              </a:fgClr>
              <a:bgClr>
                <a:srgbClr val="FFFF00"/>
              </a:bgClr>
            </a:pattFill>
            <a:ln w="9525">
              <a:solidFill>
                <a:schemeClr val="tx1"/>
              </a:solidFill>
              <a:miter lim="800000"/>
              <a:headEnd/>
              <a:tailEnd/>
            </a:ln>
          </p:spPr>
          <p:txBody>
            <a:bodyPr wrap="none" anchor="ctr">
              <a:prstTxWarp prst="textNoShape">
                <a:avLst/>
              </a:prstTxWarp>
            </a:bodyPr>
            <a:lstStyle/>
            <a:p>
              <a:endParaRPr lang="es-ES_tradnl"/>
            </a:p>
          </p:txBody>
        </p:sp>
        <p:sp>
          <p:nvSpPr>
            <p:cNvPr id="109" name="Rectangle 148"/>
            <p:cNvSpPr>
              <a:spLocks noChangeArrowheads="1"/>
            </p:cNvSpPr>
            <p:nvPr/>
          </p:nvSpPr>
          <p:spPr bwMode="auto">
            <a:xfrm>
              <a:off x="8955617" y="5253030"/>
              <a:ext cx="192088" cy="1778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s-ES_tradnl"/>
            </a:p>
          </p:txBody>
        </p:sp>
        <p:grpSp>
          <p:nvGrpSpPr>
            <p:cNvPr id="3" name="Group 152"/>
            <p:cNvGrpSpPr>
              <a:grpSpLocks/>
            </p:cNvGrpSpPr>
            <p:nvPr/>
          </p:nvGrpSpPr>
          <p:grpSpPr bwMode="auto">
            <a:xfrm>
              <a:off x="6717242" y="5253032"/>
              <a:ext cx="1463675" cy="179387"/>
              <a:chOff x="384" y="3408"/>
              <a:chExt cx="1536" cy="193"/>
            </a:xfrm>
            <a:solidFill>
              <a:srgbClr val="008000"/>
            </a:solidFill>
          </p:grpSpPr>
          <p:grpSp>
            <p:nvGrpSpPr>
              <p:cNvPr id="4" name="Group 153"/>
              <p:cNvGrpSpPr>
                <a:grpSpLocks/>
              </p:cNvGrpSpPr>
              <p:nvPr/>
            </p:nvGrpSpPr>
            <p:grpSpPr bwMode="auto">
              <a:xfrm>
                <a:off x="384" y="3408"/>
                <a:ext cx="768" cy="193"/>
                <a:chOff x="1776" y="3814"/>
                <a:chExt cx="768" cy="193"/>
              </a:xfrm>
              <a:grpFill/>
            </p:grpSpPr>
            <p:sp>
              <p:nvSpPr>
                <p:cNvPr id="122" name="Rectangle 154"/>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3" name="Rectangle 155"/>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4" name="Rectangle 156"/>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5" name="Rectangle 157"/>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6" name="Rectangle 158"/>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7" name="Rectangle 159"/>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8" name="Rectangle 160"/>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9" name="Rectangle 161"/>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nvGrpSpPr>
              <p:cNvPr id="5" name="Group 162"/>
              <p:cNvGrpSpPr>
                <a:grpSpLocks/>
              </p:cNvGrpSpPr>
              <p:nvPr/>
            </p:nvGrpSpPr>
            <p:grpSpPr bwMode="auto">
              <a:xfrm>
                <a:off x="1152" y="3408"/>
                <a:ext cx="768" cy="193"/>
                <a:chOff x="1776" y="3814"/>
                <a:chExt cx="768" cy="193"/>
              </a:xfrm>
              <a:grpFill/>
            </p:grpSpPr>
            <p:sp>
              <p:nvSpPr>
                <p:cNvPr id="114" name="Rectangle 163"/>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15" name="Rectangle 164"/>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16" name="Rectangle 165"/>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17" name="Rectangle 166"/>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18" name="Rectangle 167"/>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19" name="Rectangle 168"/>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0" name="Rectangle 169"/>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21" name="Rectangle 170"/>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grpSp>
      <p:sp>
        <p:nvSpPr>
          <p:cNvPr id="19459" name="Text Box 97"/>
          <p:cNvSpPr txBox="1">
            <a:spLocks noChangeArrowheads="1"/>
          </p:cNvSpPr>
          <p:nvPr/>
        </p:nvSpPr>
        <p:spPr bwMode="auto">
          <a:xfrm>
            <a:off x="915270" y="1923067"/>
            <a:ext cx="1995311" cy="707886"/>
          </a:xfrm>
          <a:prstGeom prst="rect">
            <a:avLst/>
          </a:prstGeom>
          <a:noFill/>
          <a:ln w="9525">
            <a:noFill/>
            <a:miter lim="800000"/>
            <a:headEnd/>
            <a:tailEnd/>
          </a:ln>
        </p:spPr>
        <p:txBody>
          <a:bodyPr>
            <a:prstTxWarp prst="textNoShape">
              <a:avLst/>
            </a:prstTxWarp>
            <a:spAutoFit/>
          </a:bodyPr>
          <a:lstStyle/>
          <a:p>
            <a:pPr algn="ctr" eaLnBrk="0" hangingPunct="0">
              <a:spcBef>
                <a:spcPct val="0"/>
              </a:spcBef>
            </a:pPr>
            <a:r>
              <a:rPr lang="en-US" sz="2000" b="1" dirty="0" smtClean="0">
                <a:solidFill>
                  <a:srgbClr val="800000"/>
                </a:solidFill>
                <a:latin typeface="Times New Roman"/>
                <a:cs typeface="Times New Roman"/>
              </a:rPr>
              <a:t>Germinal Configuration</a:t>
            </a:r>
            <a:endParaRPr lang="en-US" sz="2000" b="1" dirty="0">
              <a:solidFill>
                <a:srgbClr val="800000"/>
              </a:solidFill>
              <a:latin typeface="Times New Roman"/>
              <a:cs typeface="Times New Roman"/>
            </a:endParaRPr>
          </a:p>
        </p:txBody>
      </p:sp>
      <p:grpSp>
        <p:nvGrpSpPr>
          <p:cNvPr id="6" name="Group 525"/>
          <p:cNvGrpSpPr/>
          <p:nvPr/>
        </p:nvGrpSpPr>
        <p:grpSpPr>
          <a:xfrm>
            <a:off x="2704287" y="1845211"/>
            <a:ext cx="3840000" cy="457199"/>
            <a:chOff x="5668963" y="1896010"/>
            <a:chExt cx="4320000" cy="457199"/>
          </a:xfrm>
        </p:grpSpPr>
        <p:sp>
          <p:nvSpPr>
            <p:cNvPr id="19460" name="Line 98"/>
            <p:cNvSpPr>
              <a:spLocks noChangeShapeType="1"/>
            </p:cNvSpPr>
            <p:nvPr/>
          </p:nvSpPr>
          <p:spPr bwMode="auto">
            <a:xfrm>
              <a:off x="5668963" y="2242084"/>
              <a:ext cx="4320000" cy="0"/>
            </a:xfrm>
            <a:prstGeom prst="line">
              <a:avLst/>
            </a:prstGeom>
            <a:noFill/>
            <a:ln w="76200">
              <a:solidFill>
                <a:schemeClr val="tx1"/>
              </a:solidFill>
              <a:round/>
              <a:headEnd/>
              <a:tailEnd/>
            </a:ln>
          </p:spPr>
          <p:txBody>
            <a:bodyPr wrap="none" anchor="ctr">
              <a:prstTxWarp prst="textNoShape">
                <a:avLst/>
              </a:prstTxWarp>
            </a:bodyPr>
            <a:lstStyle/>
            <a:p>
              <a:endParaRPr lang="es-ES_tradnl"/>
            </a:p>
          </p:txBody>
        </p:sp>
        <p:sp>
          <p:nvSpPr>
            <p:cNvPr id="19461" name="Rectangle 99" descr="noir)"/>
            <p:cNvSpPr>
              <a:spLocks noChangeArrowheads="1"/>
            </p:cNvSpPr>
            <p:nvPr/>
          </p:nvSpPr>
          <p:spPr bwMode="auto">
            <a:xfrm>
              <a:off x="8661400" y="2175409"/>
              <a:ext cx="698500" cy="131762"/>
            </a:xfrm>
            <a:prstGeom prst="rect">
              <a:avLst/>
            </a:prstGeom>
            <a:pattFill prst="ltVert">
              <a:fgClr>
                <a:srgbClr val="4D4D4D"/>
              </a:fgClr>
              <a:bgClr>
                <a:srgbClr val="FFFF00"/>
              </a:bgClr>
            </a:pattFill>
            <a:ln w="9525">
              <a:solidFill>
                <a:schemeClr val="tx1"/>
              </a:solidFill>
              <a:miter lim="800000"/>
              <a:headEnd/>
              <a:tailEnd/>
            </a:ln>
          </p:spPr>
          <p:txBody>
            <a:bodyPr wrap="none" anchor="ctr">
              <a:prstTxWarp prst="textNoShape">
                <a:avLst/>
              </a:prstTxWarp>
            </a:bodyPr>
            <a:lstStyle/>
            <a:p>
              <a:endParaRPr lang="es-ES_tradnl"/>
            </a:p>
          </p:txBody>
        </p:sp>
        <p:sp>
          <p:nvSpPr>
            <p:cNvPr id="19462" name="Rectangle 100"/>
            <p:cNvSpPr>
              <a:spLocks noChangeArrowheads="1"/>
            </p:cNvSpPr>
            <p:nvPr/>
          </p:nvSpPr>
          <p:spPr bwMode="auto">
            <a:xfrm>
              <a:off x="9567863" y="2150009"/>
              <a:ext cx="138112" cy="1778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s-ES_tradnl"/>
            </a:p>
          </p:txBody>
        </p:sp>
        <p:sp>
          <p:nvSpPr>
            <p:cNvPr id="19463" name="Text Box 101"/>
            <p:cNvSpPr txBox="1">
              <a:spLocks noChangeArrowheads="1"/>
            </p:cNvSpPr>
            <p:nvPr/>
          </p:nvSpPr>
          <p:spPr bwMode="auto">
            <a:xfrm>
              <a:off x="8787352" y="1903947"/>
              <a:ext cx="533104" cy="307777"/>
            </a:xfrm>
            <a:prstGeom prst="rect">
              <a:avLst/>
            </a:prstGeom>
            <a:noFill/>
            <a:ln w="9525">
              <a:noFill/>
              <a:miter lim="800000"/>
              <a:headEnd/>
              <a:tailEnd/>
            </a:ln>
          </p:spPr>
          <p:txBody>
            <a:bodyPr wrap="none">
              <a:prstTxWarp prst="textNoShape">
                <a:avLst/>
              </a:prstTxWarp>
              <a:spAutoFit/>
            </a:bodyPr>
            <a:lstStyle/>
            <a:p>
              <a:pPr eaLnBrk="0" hangingPunct="0">
                <a:spcBef>
                  <a:spcPct val="0"/>
                </a:spcBef>
              </a:pPr>
              <a:r>
                <a:rPr lang="en-US" sz="1400" b="1" dirty="0" err="1" smtClean="0">
                  <a:solidFill>
                    <a:srgbClr val="000000"/>
                  </a:solidFill>
                </a:rPr>
                <a:t>Jm</a:t>
              </a:r>
              <a:endParaRPr lang="en-US" sz="1400" b="1" dirty="0">
                <a:solidFill>
                  <a:srgbClr val="000000"/>
                </a:solidFill>
              </a:endParaRPr>
            </a:p>
          </p:txBody>
        </p:sp>
        <p:sp>
          <p:nvSpPr>
            <p:cNvPr id="19464" name="Text Box 102"/>
            <p:cNvSpPr txBox="1">
              <a:spLocks noChangeArrowheads="1"/>
            </p:cNvSpPr>
            <p:nvPr/>
          </p:nvSpPr>
          <p:spPr bwMode="auto">
            <a:xfrm>
              <a:off x="9472086" y="1897067"/>
              <a:ext cx="364854" cy="307777"/>
            </a:xfrm>
            <a:prstGeom prst="rect">
              <a:avLst/>
            </a:prstGeom>
            <a:noFill/>
            <a:ln w="9525">
              <a:noFill/>
              <a:miter lim="800000"/>
              <a:headEnd/>
              <a:tailEnd/>
            </a:ln>
          </p:spPr>
          <p:txBody>
            <a:bodyPr wrap="none">
              <a:prstTxWarp prst="textNoShape">
                <a:avLst/>
              </a:prstTxWarp>
              <a:spAutoFit/>
            </a:bodyPr>
            <a:lstStyle/>
            <a:p>
              <a:pPr eaLnBrk="0" hangingPunct="0">
                <a:spcBef>
                  <a:spcPct val="0"/>
                </a:spcBef>
              </a:pPr>
              <a:r>
                <a:rPr lang="en-US" sz="1400" b="1" dirty="0" smtClean="0">
                  <a:solidFill>
                    <a:srgbClr val="000000"/>
                  </a:solidFill>
                </a:rPr>
                <a:t>C</a:t>
              </a:r>
              <a:endParaRPr lang="en-US" sz="1400" b="1" dirty="0">
                <a:solidFill>
                  <a:srgbClr val="000000"/>
                </a:solidFill>
              </a:endParaRPr>
            </a:p>
          </p:txBody>
        </p:sp>
        <p:sp>
          <p:nvSpPr>
            <p:cNvPr id="19465" name="Text Box 103"/>
            <p:cNvSpPr txBox="1">
              <a:spLocks noChangeArrowheads="1"/>
            </p:cNvSpPr>
            <p:nvPr/>
          </p:nvSpPr>
          <p:spPr bwMode="auto">
            <a:xfrm>
              <a:off x="9434514" y="1938872"/>
              <a:ext cx="207749" cy="276999"/>
            </a:xfrm>
            <a:prstGeom prst="rect">
              <a:avLst/>
            </a:prstGeom>
            <a:noFill/>
            <a:ln w="9525">
              <a:noFill/>
              <a:miter lim="800000"/>
              <a:headEnd/>
              <a:tailEnd/>
            </a:ln>
          </p:spPr>
          <p:txBody>
            <a:bodyPr wrap="none">
              <a:prstTxWarp prst="textNoShape">
                <a:avLst/>
              </a:prstTxWarp>
              <a:spAutoFit/>
            </a:bodyPr>
            <a:lstStyle/>
            <a:p>
              <a:pPr eaLnBrk="0" hangingPunct="0">
                <a:spcBef>
                  <a:spcPct val="0"/>
                </a:spcBef>
              </a:pPr>
              <a:endParaRPr lang="en-US" sz="1200" b="1">
                <a:solidFill>
                  <a:schemeClr val="bg1"/>
                </a:solidFill>
              </a:endParaRPr>
            </a:p>
          </p:txBody>
        </p:sp>
        <p:sp>
          <p:nvSpPr>
            <p:cNvPr id="19557" name="Rectangle 112"/>
            <p:cNvSpPr>
              <a:spLocks noChangeArrowheads="1"/>
            </p:cNvSpPr>
            <p:nvPr/>
          </p:nvSpPr>
          <p:spPr bwMode="auto">
            <a:xfrm>
              <a:off x="6008888" y="2176330"/>
              <a:ext cx="91579" cy="176879"/>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s-ES_tradnl"/>
            </a:p>
          </p:txBody>
        </p:sp>
        <p:sp>
          <p:nvSpPr>
            <p:cNvPr id="19558" name="Rectangle 113"/>
            <p:cNvSpPr>
              <a:spLocks noChangeArrowheads="1"/>
            </p:cNvSpPr>
            <p:nvPr/>
          </p:nvSpPr>
          <p:spPr bwMode="auto">
            <a:xfrm>
              <a:off x="6100467" y="2176330"/>
              <a:ext cx="91579" cy="176879"/>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s-ES_tradnl"/>
            </a:p>
          </p:txBody>
        </p:sp>
        <p:grpSp>
          <p:nvGrpSpPr>
            <p:cNvPr id="7" name="Group 114"/>
            <p:cNvGrpSpPr>
              <a:grpSpLocks/>
            </p:cNvGrpSpPr>
            <p:nvPr/>
          </p:nvGrpSpPr>
          <p:grpSpPr bwMode="auto">
            <a:xfrm>
              <a:off x="6192046" y="2175409"/>
              <a:ext cx="732631" cy="177800"/>
              <a:chOff x="1776" y="3814"/>
              <a:chExt cx="768" cy="193"/>
            </a:xfrm>
            <a:solidFill>
              <a:srgbClr val="008000"/>
            </a:solidFill>
          </p:grpSpPr>
          <p:sp>
            <p:nvSpPr>
              <p:cNvPr id="19543" name="Rectangle 115"/>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4" name="Rectangle 116"/>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5" name="Rectangle 117"/>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6" name="Rectangle 118"/>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7" name="Rectangle 119"/>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8" name="Rectangle 120"/>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9" name="Rectangle 121"/>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50" name="Rectangle 122"/>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nvGrpSpPr>
            <p:cNvPr id="8" name="Group 123"/>
            <p:cNvGrpSpPr>
              <a:grpSpLocks/>
            </p:cNvGrpSpPr>
            <p:nvPr/>
          </p:nvGrpSpPr>
          <p:grpSpPr bwMode="auto">
            <a:xfrm>
              <a:off x="7657309" y="2175409"/>
              <a:ext cx="732631" cy="177800"/>
              <a:chOff x="1776" y="3814"/>
              <a:chExt cx="768" cy="193"/>
            </a:xfrm>
            <a:solidFill>
              <a:srgbClr val="008000"/>
            </a:solidFill>
          </p:grpSpPr>
          <p:sp>
            <p:nvSpPr>
              <p:cNvPr id="19535" name="Rectangle 124"/>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6" name="Rectangle 125"/>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7" name="Rectangle 126"/>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8" name="Rectangle 127"/>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9" name="Rectangle 128"/>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0" name="Rectangle 129"/>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1" name="Rectangle 130"/>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42" name="Rectangle 131"/>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nvGrpSpPr>
            <p:cNvPr id="9" name="Group 132"/>
            <p:cNvGrpSpPr>
              <a:grpSpLocks/>
            </p:cNvGrpSpPr>
            <p:nvPr/>
          </p:nvGrpSpPr>
          <p:grpSpPr bwMode="auto">
            <a:xfrm>
              <a:off x="6924678" y="2175409"/>
              <a:ext cx="732631" cy="177800"/>
              <a:chOff x="1776" y="3814"/>
              <a:chExt cx="768" cy="193"/>
            </a:xfrm>
            <a:solidFill>
              <a:srgbClr val="008000"/>
            </a:solidFill>
          </p:grpSpPr>
          <p:sp>
            <p:nvSpPr>
              <p:cNvPr id="19527" name="Rectangle 133"/>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28" name="Rectangle 134"/>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29" name="Rectangle 135"/>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0" name="Rectangle 136"/>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1" name="Rectangle 137"/>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2" name="Rectangle 138"/>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3" name="Rectangle 139"/>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34" name="Rectangle 140"/>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sp>
          <p:nvSpPr>
            <p:cNvPr id="19493" name="Text Box 187"/>
            <p:cNvSpPr txBox="1">
              <a:spLocks noChangeArrowheads="1"/>
            </p:cNvSpPr>
            <p:nvPr/>
          </p:nvSpPr>
          <p:spPr bwMode="auto">
            <a:xfrm>
              <a:off x="6902473" y="1896010"/>
              <a:ext cx="499375" cy="307777"/>
            </a:xfrm>
            <a:prstGeom prst="rect">
              <a:avLst/>
            </a:prstGeom>
            <a:noFill/>
            <a:ln w="9525">
              <a:noFill/>
              <a:miter lim="800000"/>
              <a:headEnd/>
              <a:tailEnd/>
            </a:ln>
          </p:spPr>
          <p:txBody>
            <a:bodyPr wrap="none">
              <a:prstTxWarp prst="textNoShape">
                <a:avLst/>
              </a:prstTxWarp>
              <a:spAutoFit/>
            </a:bodyPr>
            <a:lstStyle/>
            <a:p>
              <a:pPr eaLnBrk="0" hangingPunct="0">
                <a:spcBef>
                  <a:spcPct val="0"/>
                </a:spcBef>
              </a:pPr>
              <a:r>
                <a:rPr lang="en-US" sz="1400" b="1" dirty="0" err="1" smtClean="0">
                  <a:solidFill>
                    <a:srgbClr val="000000"/>
                  </a:solidFill>
                </a:rPr>
                <a:t>Vn</a:t>
              </a:r>
              <a:endParaRPr lang="en-US" sz="1400" b="1" dirty="0">
                <a:solidFill>
                  <a:srgbClr val="000000"/>
                </a:solidFill>
              </a:endParaRPr>
            </a:p>
          </p:txBody>
        </p:sp>
      </p:grpSp>
      <p:sp>
        <p:nvSpPr>
          <p:cNvPr id="234" name="Text Box 103"/>
          <p:cNvSpPr txBox="1">
            <a:spLocks noChangeArrowheads="1"/>
          </p:cNvSpPr>
          <p:nvPr/>
        </p:nvSpPr>
        <p:spPr bwMode="auto">
          <a:xfrm>
            <a:off x="3611034" y="1888073"/>
            <a:ext cx="184666" cy="276999"/>
          </a:xfrm>
          <a:prstGeom prst="rect">
            <a:avLst/>
          </a:prstGeom>
          <a:noFill/>
          <a:ln w="9525">
            <a:noFill/>
            <a:miter lim="800000"/>
            <a:headEnd/>
            <a:tailEnd/>
          </a:ln>
        </p:spPr>
        <p:txBody>
          <a:bodyPr wrap="none">
            <a:prstTxWarp prst="textNoShape">
              <a:avLst/>
            </a:prstTxWarp>
            <a:spAutoFit/>
          </a:bodyPr>
          <a:lstStyle/>
          <a:p>
            <a:pPr eaLnBrk="0" hangingPunct="0">
              <a:spcBef>
                <a:spcPct val="0"/>
              </a:spcBef>
            </a:pPr>
            <a:endParaRPr lang="en-US" sz="1200" b="1">
              <a:solidFill>
                <a:schemeClr val="bg1"/>
              </a:solidFill>
            </a:endParaRPr>
          </a:p>
        </p:txBody>
      </p:sp>
      <p:sp>
        <p:nvSpPr>
          <p:cNvPr id="412" name="Rectangle 411"/>
          <p:cNvSpPr/>
          <p:nvPr/>
        </p:nvSpPr>
        <p:spPr>
          <a:xfrm>
            <a:off x="3575050" y="1487901"/>
            <a:ext cx="2681004" cy="743793"/>
          </a:xfrm>
          <a:prstGeom prst="rect">
            <a:avLst/>
          </a:prstGeom>
        </p:spPr>
        <p:txBody>
          <a:bodyPr wrap="square">
            <a:spAutoFit/>
          </a:bodyPr>
          <a:lstStyle/>
          <a:p>
            <a:pPr>
              <a:spcBef>
                <a:spcPts val="960"/>
              </a:spcBef>
              <a:spcAft>
                <a:spcPts val="0"/>
              </a:spcAft>
            </a:pPr>
            <a:r>
              <a:rPr lang="en-US" sz="2000" b="1" dirty="0" smtClean="0">
                <a:solidFill>
                  <a:srgbClr val="800000"/>
                </a:solidFill>
                <a:latin typeface="Times New Roman"/>
                <a:cs typeface="Times New Roman"/>
              </a:rPr>
              <a:t>              TCRα</a:t>
            </a:r>
          </a:p>
          <a:p>
            <a:pPr>
              <a:spcBef>
                <a:spcPts val="960"/>
              </a:spcBef>
              <a:spcAft>
                <a:spcPts val="0"/>
              </a:spcAft>
            </a:pPr>
            <a:endParaRPr lang="en-US" sz="1400" dirty="0" smtClean="0">
              <a:solidFill>
                <a:srgbClr val="800000"/>
              </a:solidFill>
              <a:latin typeface="Times New Roman"/>
              <a:cs typeface="Times New Roman"/>
            </a:endParaRPr>
          </a:p>
        </p:txBody>
      </p:sp>
      <p:grpSp>
        <p:nvGrpSpPr>
          <p:cNvPr id="10" name="Group 452"/>
          <p:cNvGrpSpPr/>
          <p:nvPr/>
        </p:nvGrpSpPr>
        <p:grpSpPr>
          <a:xfrm>
            <a:off x="2615063" y="2192871"/>
            <a:ext cx="3929222" cy="2494189"/>
            <a:chOff x="5568584" y="2192870"/>
            <a:chExt cx="4420377" cy="2494189"/>
          </a:xfrm>
        </p:grpSpPr>
        <p:grpSp>
          <p:nvGrpSpPr>
            <p:cNvPr id="11" name="Group 531"/>
            <p:cNvGrpSpPr/>
            <p:nvPr/>
          </p:nvGrpSpPr>
          <p:grpSpPr>
            <a:xfrm>
              <a:off x="5634048" y="2192870"/>
              <a:ext cx="3495659" cy="2159521"/>
              <a:chOff x="5634048" y="2243670"/>
              <a:chExt cx="3495659" cy="2159521"/>
            </a:xfrm>
          </p:grpSpPr>
          <p:grpSp>
            <p:nvGrpSpPr>
              <p:cNvPr id="12" name="Group 142"/>
              <p:cNvGrpSpPr>
                <a:grpSpLocks/>
              </p:cNvGrpSpPr>
              <p:nvPr/>
            </p:nvGrpSpPr>
            <p:grpSpPr bwMode="auto">
              <a:xfrm>
                <a:off x="7099301" y="2243670"/>
                <a:ext cx="1739899" cy="1430864"/>
                <a:chOff x="1824" y="864"/>
                <a:chExt cx="2352" cy="336"/>
              </a:xfrm>
            </p:grpSpPr>
            <p:sp>
              <p:nvSpPr>
                <p:cNvPr id="19521" name="Line 143"/>
                <p:cNvSpPr>
                  <a:spLocks noChangeShapeType="1"/>
                </p:cNvSpPr>
                <p:nvPr/>
              </p:nvSpPr>
              <p:spPr bwMode="auto">
                <a:xfrm>
                  <a:off x="1824" y="864"/>
                  <a:ext cx="1248" cy="336"/>
                </a:xfrm>
                <a:prstGeom prst="line">
                  <a:avLst/>
                </a:prstGeom>
                <a:noFill/>
                <a:ln w="28575">
                  <a:solidFill>
                    <a:schemeClr val="tx1"/>
                  </a:solidFill>
                  <a:prstDash val="sysDot"/>
                  <a:round/>
                  <a:headEnd/>
                  <a:tailEnd/>
                </a:ln>
              </p:spPr>
              <p:txBody>
                <a:bodyPr wrap="none" anchor="ctr">
                  <a:prstTxWarp prst="textNoShape">
                    <a:avLst/>
                  </a:prstTxWarp>
                </a:bodyPr>
                <a:lstStyle/>
                <a:p>
                  <a:endParaRPr lang="es-ES_tradnl"/>
                </a:p>
              </p:txBody>
            </p:sp>
            <p:sp>
              <p:nvSpPr>
                <p:cNvPr id="19522" name="Line 144"/>
                <p:cNvSpPr>
                  <a:spLocks noChangeShapeType="1"/>
                </p:cNvSpPr>
                <p:nvPr/>
              </p:nvSpPr>
              <p:spPr bwMode="auto">
                <a:xfrm flipV="1">
                  <a:off x="3072" y="864"/>
                  <a:ext cx="1104" cy="336"/>
                </a:xfrm>
                <a:prstGeom prst="line">
                  <a:avLst/>
                </a:prstGeom>
                <a:noFill/>
                <a:ln w="28575">
                  <a:solidFill>
                    <a:schemeClr val="tx1"/>
                  </a:solidFill>
                  <a:prstDash val="sysDot"/>
                  <a:round/>
                  <a:headEnd/>
                  <a:tailEnd/>
                </a:ln>
              </p:spPr>
              <p:txBody>
                <a:bodyPr wrap="none" anchor="ctr">
                  <a:prstTxWarp prst="textNoShape">
                    <a:avLst/>
                  </a:prstTxWarp>
                </a:bodyPr>
                <a:lstStyle/>
                <a:p>
                  <a:endParaRPr lang="es-ES_tradnl"/>
                </a:p>
              </p:txBody>
            </p:sp>
          </p:grpSp>
          <p:sp>
            <p:nvSpPr>
              <p:cNvPr id="19469" name="Text Box 145"/>
              <p:cNvSpPr txBox="1">
                <a:spLocks noChangeArrowheads="1"/>
              </p:cNvSpPr>
              <p:nvPr/>
            </p:nvSpPr>
            <p:spPr bwMode="auto">
              <a:xfrm>
                <a:off x="5634048" y="3099854"/>
                <a:ext cx="2354262" cy="304800"/>
              </a:xfrm>
              <a:prstGeom prst="rect">
                <a:avLst/>
              </a:prstGeom>
              <a:noFill/>
              <a:ln w="9525">
                <a:noFill/>
                <a:miter lim="800000"/>
                <a:headEnd/>
                <a:tailEnd/>
              </a:ln>
            </p:spPr>
            <p:txBody>
              <a:bodyPr>
                <a:prstTxWarp prst="textNoShape">
                  <a:avLst/>
                </a:prstTxWarp>
                <a:spAutoFit/>
              </a:bodyPr>
              <a:lstStyle/>
              <a:p>
                <a:pPr algn="ctr" eaLnBrk="0" hangingPunct="0">
                  <a:spcBef>
                    <a:spcPct val="0"/>
                  </a:spcBef>
                </a:pPr>
                <a:r>
                  <a:rPr lang="en-US" sz="1400" b="1" dirty="0" smtClean="0">
                    <a:solidFill>
                      <a:srgbClr val="000000"/>
                    </a:solidFill>
                  </a:rPr>
                  <a:t>V-J </a:t>
                </a:r>
                <a:r>
                  <a:rPr lang="en-US" sz="1400" b="1" dirty="0" err="1" smtClean="0">
                    <a:solidFill>
                      <a:srgbClr val="000000"/>
                    </a:solidFill>
                  </a:rPr>
                  <a:t>Réarrangement</a:t>
                </a:r>
                <a:endParaRPr lang="en-US" sz="1400" b="1" dirty="0">
                  <a:solidFill>
                    <a:srgbClr val="000000"/>
                  </a:solidFill>
                </a:endParaRPr>
              </a:p>
            </p:txBody>
          </p:sp>
          <p:sp>
            <p:nvSpPr>
              <p:cNvPr id="19470" name="Line 146"/>
              <p:cNvSpPr>
                <a:spLocks noChangeShapeType="1"/>
              </p:cNvSpPr>
              <p:nvPr/>
            </p:nvSpPr>
            <p:spPr bwMode="auto">
              <a:xfrm>
                <a:off x="6292844" y="3733266"/>
                <a:ext cx="2836863" cy="0"/>
              </a:xfrm>
              <a:prstGeom prst="line">
                <a:avLst/>
              </a:prstGeom>
              <a:noFill/>
              <a:ln w="76200">
                <a:solidFill>
                  <a:schemeClr val="tx1"/>
                </a:solidFill>
                <a:round/>
                <a:headEnd/>
                <a:tailEnd/>
              </a:ln>
            </p:spPr>
            <p:txBody>
              <a:bodyPr wrap="none" anchor="ctr">
                <a:prstTxWarp prst="textNoShape">
                  <a:avLst/>
                </a:prstTxWarp>
              </a:bodyPr>
              <a:lstStyle/>
              <a:p>
                <a:endParaRPr lang="es-ES_tradnl"/>
              </a:p>
            </p:txBody>
          </p:sp>
          <p:sp>
            <p:nvSpPr>
              <p:cNvPr id="19471" name="Rectangle 147" descr="noir)"/>
              <p:cNvSpPr>
                <a:spLocks noChangeArrowheads="1"/>
              </p:cNvSpPr>
              <p:nvPr/>
            </p:nvSpPr>
            <p:spPr bwMode="auto">
              <a:xfrm>
                <a:off x="7986706" y="3644366"/>
                <a:ext cx="457200" cy="177800"/>
              </a:xfrm>
              <a:prstGeom prst="rect">
                <a:avLst/>
              </a:prstGeom>
              <a:pattFill prst="ltVert">
                <a:fgClr>
                  <a:srgbClr val="4D4D4D"/>
                </a:fgClr>
                <a:bgClr>
                  <a:srgbClr val="FFFF00"/>
                </a:bgClr>
              </a:pattFill>
              <a:ln w="9525">
                <a:solidFill>
                  <a:schemeClr val="tx1"/>
                </a:solidFill>
                <a:miter lim="800000"/>
                <a:headEnd/>
                <a:tailEnd/>
              </a:ln>
            </p:spPr>
            <p:txBody>
              <a:bodyPr wrap="none" anchor="ctr">
                <a:prstTxWarp prst="textNoShape">
                  <a:avLst/>
                </a:prstTxWarp>
              </a:bodyPr>
              <a:lstStyle/>
              <a:p>
                <a:endParaRPr lang="es-ES_tradnl"/>
              </a:p>
            </p:txBody>
          </p:sp>
          <p:sp>
            <p:nvSpPr>
              <p:cNvPr id="19472" name="Rectangle 148"/>
              <p:cNvSpPr>
                <a:spLocks noChangeArrowheads="1"/>
              </p:cNvSpPr>
              <p:nvPr/>
            </p:nvSpPr>
            <p:spPr bwMode="auto">
              <a:xfrm>
                <a:off x="8807443" y="3644366"/>
                <a:ext cx="192088" cy="177800"/>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s-ES_tradnl"/>
              </a:p>
            </p:txBody>
          </p:sp>
          <p:sp>
            <p:nvSpPr>
              <p:cNvPr id="19475" name="Oval 151"/>
              <p:cNvSpPr>
                <a:spLocks noChangeArrowheads="1"/>
              </p:cNvSpPr>
              <p:nvPr/>
            </p:nvSpPr>
            <p:spPr bwMode="auto">
              <a:xfrm>
                <a:off x="7758107" y="3926941"/>
                <a:ext cx="547687" cy="476250"/>
              </a:xfrm>
              <a:prstGeom prst="ellipse">
                <a:avLst/>
              </a:prstGeom>
              <a:noFill/>
              <a:ln w="57150">
                <a:solidFill>
                  <a:schemeClr val="tx1"/>
                </a:solidFill>
                <a:round/>
                <a:headEnd/>
                <a:tailEnd/>
              </a:ln>
            </p:spPr>
            <p:txBody>
              <a:bodyPr wrap="none" anchor="ctr">
                <a:prstTxWarp prst="textNoShape">
                  <a:avLst/>
                </a:prstTxWarp>
              </a:bodyPr>
              <a:lstStyle/>
              <a:p>
                <a:endParaRPr lang="es-ES_tradnl"/>
              </a:p>
            </p:txBody>
          </p:sp>
          <p:grpSp>
            <p:nvGrpSpPr>
              <p:cNvPr id="13" name="Group 152"/>
              <p:cNvGrpSpPr>
                <a:grpSpLocks/>
              </p:cNvGrpSpPr>
              <p:nvPr/>
            </p:nvGrpSpPr>
            <p:grpSpPr bwMode="auto">
              <a:xfrm>
                <a:off x="6569068" y="3644368"/>
                <a:ext cx="1463675" cy="179387"/>
                <a:chOff x="384" y="3408"/>
                <a:chExt cx="1536" cy="193"/>
              </a:xfrm>
              <a:solidFill>
                <a:srgbClr val="008000"/>
              </a:solidFill>
            </p:grpSpPr>
            <p:grpSp>
              <p:nvGrpSpPr>
                <p:cNvPr id="14" name="Group 153"/>
                <p:cNvGrpSpPr>
                  <a:grpSpLocks/>
                </p:cNvGrpSpPr>
                <p:nvPr/>
              </p:nvGrpSpPr>
              <p:grpSpPr bwMode="auto">
                <a:xfrm>
                  <a:off x="384" y="3408"/>
                  <a:ext cx="768" cy="193"/>
                  <a:chOff x="1776" y="3814"/>
                  <a:chExt cx="768" cy="193"/>
                </a:xfrm>
                <a:grpFill/>
              </p:grpSpPr>
              <p:sp>
                <p:nvSpPr>
                  <p:cNvPr id="19513" name="Rectangle 154"/>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4" name="Rectangle 155"/>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5" name="Rectangle 156"/>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6" name="Rectangle 157"/>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7" name="Rectangle 158"/>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8" name="Rectangle 159"/>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9" name="Rectangle 160"/>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20" name="Rectangle 161"/>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nvGrpSpPr>
                <p:cNvPr id="15" name="Group 162"/>
                <p:cNvGrpSpPr>
                  <a:grpSpLocks/>
                </p:cNvGrpSpPr>
                <p:nvPr/>
              </p:nvGrpSpPr>
              <p:grpSpPr bwMode="auto">
                <a:xfrm>
                  <a:off x="1152" y="3408"/>
                  <a:ext cx="768" cy="193"/>
                  <a:chOff x="1776" y="3814"/>
                  <a:chExt cx="768" cy="193"/>
                </a:xfrm>
                <a:grpFill/>
              </p:grpSpPr>
              <p:sp>
                <p:nvSpPr>
                  <p:cNvPr id="19505" name="Rectangle 163"/>
                  <p:cNvSpPr>
                    <a:spLocks noChangeArrowheads="1"/>
                  </p:cNvSpPr>
                  <p:nvPr/>
                </p:nvSpPr>
                <p:spPr bwMode="auto">
                  <a:xfrm>
                    <a:off x="1776"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06" name="Rectangle 164"/>
                  <p:cNvSpPr>
                    <a:spLocks noChangeArrowheads="1"/>
                  </p:cNvSpPr>
                  <p:nvPr/>
                </p:nvSpPr>
                <p:spPr bwMode="auto">
                  <a:xfrm>
                    <a:off x="1872"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07" name="Rectangle 165"/>
                  <p:cNvSpPr>
                    <a:spLocks noChangeArrowheads="1"/>
                  </p:cNvSpPr>
                  <p:nvPr/>
                </p:nvSpPr>
                <p:spPr bwMode="auto">
                  <a:xfrm>
                    <a:off x="1968"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08" name="Rectangle 166"/>
                  <p:cNvSpPr>
                    <a:spLocks noChangeArrowheads="1"/>
                  </p:cNvSpPr>
                  <p:nvPr/>
                </p:nvSpPr>
                <p:spPr bwMode="auto">
                  <a:xfrm>
                    <a:off x="2064" y="3814"/>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09" name="Rectangle 167"/>
                  <p:cNvSpPr>
                    <a:spLocks noChangeArrowheads="1"/>
                  </p:cNvSpPr>
                  <p:nvPr/>
                </p:nvSpPr>
                <p:spPr bwMode="auto">
                  <a:xfrm>
                    <a:off x="2160"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0" name="Rectangle 168"/>
                  <p:cNvSpPr>
                    <a:spLocks noChangeArrowheads="1"/>
                  </p:cNvSpPr>
                  <p:nvPr/>
                </p:nvSpPr>
                <p:spPr bwMode="auto">
                  <a:xfrm>
                    <a:off x="2256"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1" name="Rectangle 169"/>
                  <p:cNvSpPr>
                    <a:spLocks noChangeArrowheads="1"/>
                  </p:cNvSpPr>
                  <p:nvPr/>
                </p:nvSpPr>
                <p:spPr bwMode="auto">
                  <a:xfrm>
                    <a:off x="2352"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sp>
                <p:nvSpPr>
                  <p:cNvPr id="19512" name="Rectangle 170"/>
                  <p:cNvSpPr>
                    <a:spLocks noChangeArrowheads="1"/>
                  </p:cNvSpPr>
                  <p:nvPr/>
                </p:nvSpPr>
                <p:spPr bwMode="auto">
                  <a:xfrm>
                    <a:off x="2448" y="3815"/>
                    <a:ext cx="96" cy="192"/>
                  </a:xfrm>
                  <a:prstGeom prst="rect">
                    <a:avLst/>
                  </a:prstGeom>
                  <a:grpFill/>
                  <a:ln w="9525">
                    <a:solidFill>
                      <a:schemeClr val="tx1"/>
                    </a:solidFill>
                    <a:miter lim="800000"/>
                    <a:headEnd/>
                    <a:tailEnd/>
                  </a:ln>
                </p:spPr>
                <p:txBody>
                  <a:bodyPr wrap="none" anchor="ctr">
                    <a:prstTxWarp prst="textNoShape">
                      <a:avLst/>
                    </a:prstTxWarp>
                  </a:bodyPr>
                  <a:lstStyle/>
                  <a:p>
                    <a:endParaRPr lang="es-ES_tradnl"/>
                  </a:p>
                </p:txBody>
              </p:sp>
            </p:grpSp>
          </p:grpSp>
          <p:sp>
            <p:nvSpPr>
              <p:cNvPr id="19477" name="Rectangle 171"/>
              <p:cNvSpPr>
                <a:spLocks noChangeArrowheads="1"/>
              </p:cNvSpPr>
              <p:nvPr/>
            </p:nvSpPr>
            <p:spPr bwMode="auto">
              <a:xfrm rot="-4296604">
                <a:off x="7823193" y="3901542"/>
                <a:ext cx="88900" cy="184150"/>
              </a:xfrm>
              <a:prstGeom prst="rect">
                <a:avLst/>
              </a:prstGeom>
              <a:solidFill>
                <a:srgbClr val="008000"/>
              </a:solidFill>
              <a:ln w="9525">
                <a:solidFill>
                  <a:schemeClr val="tx1"/>
                </a:solidFill>
                <a:miter lim="800000"/>
                <a:headEnd/>
                <a:tailEnd/>
              </a:ln>
              <a:scene3d>
                <a:camera prst="orthographicFront">
                  <a:rot lat="0" lon="0" rev="19499999"/>
                </a:camera>
                <a:lightRig rig="threePt" dir="t"/>
              </a:scene3d>
            </p:spPr>
            <p:txBody>
              <a:bodyPr wrap="none" anchor="ctr">
                <a:prstTxWarp prst="textNoShape">
                  <a:avLst/>
                </a:prstTxWarp>
              </a:bodyPr>
              <a:lstStyle/>
              <a:p>
                <a:endParaRPr lang="es-ES_tradnl"/>
              </a:p>
            </p:txBody>
          </p:sp>
          <p:sp>
            <p:nvSpPr>
              <p:cNvPr id="19479" name="Rectangle 173"/>
              <p:cNvSpPr>
                <a:spLocks noChangeArrowheads="1"/>
              </p:cNvSpPr>
              <p:nvPr/>
            </p:nvSpPr>
            <p:spPr bwMode="auto">
              <a:xfrm rot="-5441019">
                <a:off x="7744613" y="4178560"/>
                <a:ext cx="85725" cy="185738"/>
              </a:xfrm>
              <a:prstGeom prst="rect">
                <a:avLst/>
              </a:prstGeom>
              <a:solidFill>
                <a:srgbClr val="008000"/>
              </a:solidFill>
              <a:ln w="9525">
                <a:solidFill>
                  <a:schemeClr val="tx1"/>
                </a:solidFill>
                <a:miter lim="800000"/>
                <a:headEnd/>
                <a:tailEnd/>
              </a:ln>
              <a:scene3d>
                <a:camera prst="orthographicFront">
                  <a:rot lat="0" lon="0" rev="900000"/>
                </a:camera>
                <a:lightRig rig="threePt" dir="t"/>
              </a:scene3d>
            </p:spPr>
            <p:txBody>
              <a:bodyPr vert="eaVert" wrap="none" anchor="ctr">
                <a:prstTxWarp prst="textNoShape">
                  <a:avLst/>
                </a:prstTxWarp>
              </a:bodyPr>
              <a:lstStyle/>
              <a:p>
                <a:pPr algn="ctr" eaLnBrk="0" hangingPunct="0">
                  <a:spcBef>
                    <a:spcPct val="0"/>
                  </a:spcBef>
                </a:pPr>
                <a:endParaRPr lang="en-US" sz="1400" b="1">
                  <a:solidFill>
                    <a:schemeClr val="bg1"/>
                  </a:solidFill>
                </a:endParaRPr>
              </a:p>
            </p:txBody>
          </p:sp>
          <p:sp>
            <p:nvSpPr>
              <p:cNvPr id="19480" name="Rectangle 174"/>
              <p:cNvSpPr>
                <a:spLocks noChangeArrowheads="1"/>
              </p:cNvSpPr>
              <p:nvPr/>
            </p:nvSpPr>
            <p:spPr bwMode="auto">
              <a:xfrm rot="-4974578">
                <a:off x="7729530" y="4041242"/>
                <a:ext cx="88900" cy="180975"/>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s-ES_tradnl"/>
              </a:p>
            </p:txBody>
          </p:sp>
          <p:sp>
            <p:nvSpPr>
              <p:cNvPr id="19482" name="Line 176"/>
              <p:cNvSpPr>
                <a:spLocks noChangeShapeType="1"/>
              </p:cNvSpPr>
              <p:nvPr/>
            </p:nvSpPr>
            <p:spPr bwMode="auto">
              <a:xfrm>
                <a:off x="8026393" y="3807878"/>
                <a:ext cx="0" cy="122238"/>
              </a:xfrm>
              <a:prstGeom prst="line">
                <a:avLst/>
              </a:prstGeom>
              <a:noFill/>
              <a:ln w="28575">
                <a:solidFill>
                  <a:schemeClr val="tx1"/>
                </a:solidFill>
                <a:round/>
                <a:headEnd/>
                <a:tailEnd/>
              </a:ln>
            </p:spPr>
            <p:txBody>
              <a:bodyPr>
                <a:prstTxWarp prst="textNoShape">
                  <a:avLst/>
                </a:prstTxWarp>
              </a:bodyPr>
              <a:lstStyle/>
              <a:p>
                <a:endParaRPr lang="es-ES_tradnl"/>
              </a:p>
            </p:txBody>
          </p:sp>
          <p:sp>
            <p:nvSpPr>
              <p:cNvPr id="19483" name="Line 177"/>
              <p:cNvSpPr>
                <a:spLocks noChangeShapeType="1"/>
              </p:cNvSpPr>
              <p:nvPr/>
            </p:nvSpPr>
            <p:spPr bwMode="auto">
              <a:xfrm>
                <a:off x="8054968" y="3807878"/>
                <a:ext cx="0" cy="122238"/>
              </a:xfrm>
              <a:prstGeom prst="line">
                <a:avLst/>
              </a:prstGeom>
              <a:noFill/>
              <a:ln w="28575">
                <a:solidFill>
                  <a:schemeClr val="tx1"/>
                </a:solidFill>
                <a:round/>
                <a:headEnd/>
                <a:tailEnd/>
              </a:ln>
            </p:spPr>
            <p:txBody>
              <a:bodyPr>
                <a:prstTxWarp prst="textNoShape">
                  <a:avLst/>
                </a:prstTxWarp>
              </a:bodyPr>
              <a:lstStyle/>
              <a:p>
                <a:endParaRPr lang="es-ES_tradnl"/>
              </a:p>
            </p:txBody>
          </p:sp>
          <p:sp>
            <p:nvSpPr>
              <p:cNvPr id="19478" name="Rectangle 172"/>
              <p:cNvSpPr>
                <a:spLocks noChangeAspect="1" noChangeArrowheads="1"/>
              </p:cNvSpPr>
              <p:nvPr/>
            </p:nvSpPr>
            <p:spPr bwMode="auto">
              <a:xfrm rot="-3678831">
                <a:off x="7957337" y="3857886"/>
                <a:ext cx="88900" cy="182562"/>
              </a:xfrm>
              <a:prstGeom prst="rect">
                <a:avLst/>
              </a:prstGeom>
              <a:solidFill>
                <a:srgbClr val="008000"/>
              </a:solidFill>
              <a:ln w="9525">
                <a:solidFill>
                  <a:schemeClr val="tx1"/>
                </a:solidFill>
                <a:miter lim="800000"/>
                <a:headEnd/>
                <a:tailEnd/>
              </a:ln>
              <a:scene3d>
                <a:camera prst="orthographicFront">
                  <a:rot lat="0" lon="0" rev="17880000"/>
                </a:camera>
                <a:lightRig rig="threePt" dir="t"/>
              </a:scene3d>
            </p:spPr>
            <p:txBody>
              <a:bodyPr wrap="none" anchor="ctr">
                <a:prstTxWarp prst="textNoShape">
                  <a:avLst/>
                </a:prstTxWarp>
              </a:bodyPr>
              <a:lstStyle/>
              <a:p>
                <a:endParaRPr lang="es-ES_tradnl"/>
              </a:p>
            </p:txBody>
          </p:sp>
          <p:sp>
            <p:nvSpPr>
              <p:cNvPr id="19481" name="Rectangle 175" descr="noir)"/>
              <p:cNvSpPr>
                <a:spLocks noChangeArrowheads="1"/>
              </p:cNvSpPr>
              <p:nvPr/>
            </p:nvSpPr>
            <p:spPr bwMode="auto">
              <a:xfrm rot="2582966">
                <a:off x="8045444" y="3857089"/>
                <a:ext cx="136526" cy="177800"/>
              </a:xfrm>
              <a:prstGeom prst="rect">
                <a:avLst/>
              </a:prstGeom>
              <a:pattFill prst="ltUpDiag">
                <a:fgClr>
                  <a:srgbClr val="4D4D4D"/>
                </a:fgClr>
                <a:bgClr>
                  <a:srgbClr val="FFFF00"/>
                </a:bgClr>
              </a:pattFill>
              <a:ln w="9525">
                <a:solidFill>
                  <a:schemeClr val="tx1"/>
                </a:solidFill>
                <a:miter lim="800000"/>
                <a:headEnd/>
                <a:tailEnd/>
              </a:ln>
              <a:scene3d>
                <a:camera prst="orthographicFront">
                  <a:rot lat="0" lon="0" rev="2700000"/>
                </a:camera>
                <a:lightRig rig="threePt" dir="t"/>
              </a:scene3d>
            </p:spPr>
            <p:txBody>
              <a:bodyPr wrap="none" anchor="ctr">
                <a:prstTxWarp prst="textNoShape">
                  <a:avLst/>
                </a:prstTxWarp>
              </a:bodyPr>
              <a:lstStyle/>
              <a:p>
                <a:endParaRPr lang="es-ES_tradnl"/>
              </a:p>
            </p:txBody>
          </p:sp>
        </p:grpSp>
        <p:sp>
          <p:nvSpPr>
            <p:cNvPr id="448" name="TextBox 447"/>
            <p:cNvSpPr txBox="1"/>
            <p:nvPr/>
          </p:nvSpPr>
          <p:spPr>
            <a:xfrm>
              <a:off x="6008887" y="2301867"/>
              <a:ext cx="3980074" cy="764312"/>
            </a:xfrm>
            <a:prstGeom prst="rect">
              <a:avLst/>
            </a:prstGeom>
            <a:noFill/>
          </p:spPr>
          <p:txBody>
            <a:bodyPr wrap="square" rtlCol="0">
              <a:spAutoFit/>
            </a:bodyPr>
            <a:lstStyle/>
            <a:p>
              <a:pPr algn="ctr">
                <a:spcBef>
                  <a:spcPts val="240"/>
                </a:spcBef>
              </a:pPr>
              <a:r>
                <a:rPr lang="fr-FR" sz="1400" b="1" dirty="0" smtClean="0">
                  <a:solidFill>
                    <a:srgbClr val="FF0000"/>
                  </a:solidFill>
                </a:rPr>
                <a:t>V(D)J </a:t>
              </a:r>
              <a:r>
                <a:rPr lang="fr-FR" sz="1400" b="1" dirty="0" err="1" smtClean="0">
                  <a:solidFill>
                    <a:srgbClr val="FF0000"/>
                  </a:solidFill>
                </a:rPr>
                <a:t>Recombinase</a:t>
              </a:r>
              <a:r>
                <a:rPr lang="fr-FR" sz="1400" b="1" dirty="0" smtClean="0">
                  <a:solidFill>
                    <a:srgbClr val="FF0000"/>
                  </a:solidFill>
                </a:rPr>
                <a:t> RAG (</a:t>
              </a:r>
              <a:r>
                <a:rPr lang="fr-FR" sz="1400" b="1" dirty="0" err="1" smtClean="0">
                  <a:solidFill>
                    <a:srgbClr val="FF0000"/>
                  </a:solidFill>
                </a:rPr>
                <a:t>Recombination</a:t>
              </a:r>
              <a:r>
                <a:rPr lang="fr-FR" sz="1400" b="1" dirty="0" smtClean="0">
                  <a:solidFill>
                    <a:srgbClr val="FF0000"/>
                  </a:solidFill>
                </a:rPr>
                <a:t> </a:t>
              </a:r>
              <a:r>
                <a:rPr lang="fr-FR" sz="1400" b="1" dirty="0" err="1" smtClean="0">
                  <a:solidFill>
                    <a:srgbClr val="FF0000"/>
                  </a:solidFill>
                </a:rPr>
                <a:t>Activating</a:t>
              </a:r>
              <a:r>
                <a:rPr lang="fr-FR" sz="1400" b="1" dirty="0" smtClean="0">
                  <a:solidFill>
                    <a:srgbClr val="FF0000"/>
                  </a:solidFill>
                </a:rPr>
                <a:t> </a:t>
              </a:r>
              <a:r>
                <a:rPr lang="fr-FR" sz="1400" b="1" dirty="0" err="1" smtClean="0">
                  <a:solidFill>
                    <a:srgbClr val="FF0000"/>
                  </a:solidFill>
                </a:rPr>
                <a:t>gene</a:t>
              </a:r>
              <a:r>
                <a:rPr lang="fr-FR" sz="1400" b="1" dirty="0" smtClean="0">
                  <a:solidFill>
                    <a:srgbClr val="FF0000"/>
                  </a:solidFill>
                </a:rPr>
                <a:t>)</a:t>
              </a:r>
            </a:p>
            <a:p>
              <a:pPr algn="ctr">
                <a:spcBef>
                  <a:spcPts val="240"/>
                </a:spcBef>
              </a:pPr>
              <a:r>
                <a:rPr lang="fr-FR" sz="1400" b="1" dirty="0" smtClean="0">
                  <a:solidFill>
                    <a:srgbClr val="FF0000"/>
                  </a:solidFill>
                </a:rPr>
                <a:t>           </a:t>
              </a:r>
              <a:endParaRPr lang="fr-FR" sz="1400" b="1" dirty="0">
                <a:solidFill>
                  <a:srgbClr val="FF0000"/>
                </a:solidFill>
              </a:endParaRPr>
            </a:p>
          </p:txBody>
        </p:sp>
        <p:sp>
          <p:nvSpPr>
            <p:cNvPr id="450" name="TextBox 449"/>
            <p:cNvSpPr txBox="1"/>
            <p:nvPr/>
          </p:nvSpPr>
          <p:spPr>
            <a:xfrm>
              <a:off x="5568584" y="4379282"/>
              <a:ext cx="4416949" cy="307777"/>
            </a:xfrm>
            <a:prstGeom prst="rect">
              <a:avLst/>
            </a:prstGeom>
            <a:noFill/>
          </p:spPr>
          <p:txBody>
            <a:bodyPr wrap="none" rtlCol="0">
              <a:spAutoFit/>
            </a:bodyPr>
            <a:lstStyle/>
            <a:p>
              <a:r>
                <a:rPr lang="fr-FR" sz="1400" b="1" dirty="0" smtClean="0">
                  <a:solidFill>
                    <a:srgbClr val="FF0000"/>
                  </a:solidFill>
                </a:rPr>
                <a:t>TREC </a:t>
              </a:r>
              <a:r>
                <a:rPr lang="fr-FR" sz="1400" dirty="0" err="1" smtClean="0">
                  <a:solidFill>
                    <a:srgbClr val="FF0000"/>
                  </a:solidFill>
                </a:rPr>
                <a:t>T-cell-Receptor</a:t>
              </a:r>
              <a:r>
                <a:rPr lang="fr-FR" sz="1400" dirty="0" smtClean="0">
                  <a:solidFill>
                    <a:srgbClr val="FF0000"/>
                  </a:solidFill>
                </a:rPr>
                <a:t> </a:t>
              </a:r>
              <a:r>
                <a:rPr lang="fr-FR" sz="1400" dirty="0" err="1" smtClean="0">
                  <a:solidFill>
                    <a:srgbClr val="FF0000"/>
                  </a:solidFill>
                </a:rPr>
                <a:t>Excisional</a:t>
              </a:r>
              <a:r>
                <a:rPr lang="fr-FR" sz="1400" dirty="0" smtClean="0">
                  <a:solidFill>
                    <a:srgbClr val="FF0000"/>
                  </a:solidFill>
                </a:rPr>
                <a:t> </a:t>
              </a:r>
              <a:r>
                <a:rPr lang="fr-FR" sz="1400" dirty="0" err="1" smtClean="0">
                  <a:solidFill>
                    <a:srgbClr val="FF0000"/>
                  </a:solidFill>
                </a:rPr>
                <a:t>Circle</a:t>
              </a:r>
              <a:r>
                <a:rPr lang="fr-FR" sz="1400" dirty="0" smtClean="0">
                  <a:solidFill>
                    <a:srgbClr val="FF0000"/>
                  </a:solidFill>
                </a:rPr>
                <a:t> </a:t>
              </a:r>
              <a:r>
                <a:rPr lang="fr-FR" sz="1400" dirty="0" err="1" smtClean="0">
                  <a:solidFill>
                    <a:srgbClr val="FF0000"/>
                  </a:solidFill>
                </a:rPr>
                <a:t>gene</a:t>
              </a:r>
              <a:endParaRPr lang="fr-FR" sz="1400" b="1" dirty="0">
                <a:solidFill>
                  <a:srgbClr val="FF0000"/>
                </a:solidFill>
              </a:endParaRPr>
            </a:p>
          </p:txBody>
        </p:sp>
      </p:grpSp>
      <p:sp>
        <p:nvSpPr>
          <p:cNvPr id="357" name="ZoneTexte 356"/>
          <p:cNvSpPr txBox="1"/>
          <p:nvPr/>
        </p:nvSpPr>
        <p:spPr>
          <a:xfrm>
            <a:off x="1385997" y="5411450"/>
            <a:ext cx="6171419" cy="1446550"/>
          </a:xfrm>
          <a:prstGeom prst="rect">
            <a:avLst/>
          </a:prstGeom>
          <a:noFill/>
        </p:spPr>
        <p:txBody>
          <a:bodyPr wrap="square" rtlCol="0">
            <a:spAutoFit/>
          </a:bodyPr>
          <a:lstStyle/>
          <a:p>
            <a:pPr algn="ctr"/>
            <a:r>
              <a:rPr lang="fr-FR" sz="1400" b="1" cap="small" dirty="0" smtClean="0"/>
              <a:t>N. Pasqual et al. </a:t>
            </a:r>
            <a:r>
              <a:rPr lang="fr-FR" sz="1400" i="1" dirty="0" smtClean="0"/>
              <a:t>J. </a:t>
            </a:r>
            <a:r>
              <a:rPr lang="fr-FR" sz="1400" i="1" dirty="0" err="1" smtClean="0"/>
              <a:t>Exp</a:t>
            </a:r>
            <a:r>
              <a:rPr lang="fr-FR" sz="1400" i="1" dirty="0" smtClean="0"/>
              <a:t>. </a:t>
            </a:r>
            <a:r>
              <a:rPr lang="fr-FR" sz="1400" i="1" dirty="0" err="1" smtClean="0"/>
              <a:t>Medicine</a:t>
            </a:r>
            <a:r>
              <a:rPr lang="fr-FR" sz="1400" dirty="0" smtClean="0"/>
              <a:t>,</a:t>
            </a:r>
            <a:r>
              <a:rPr lang="fr-FR" sz="1400" b="1" i="1" dirty="0" smtClean="0"/>
              <a:t> </a:t>
            </a:r>
            <a:r>
              <a:rPr lang="fr-FR" sz="1400" b="1" dirty="0" smtClean="0"/>
              <a:t>196</a:t>
            </a:r>
            <a:r>
              <a:rPr lang="fr-FR" sz="1400" dirty="0" smtClean="0"/>
              <a:t>, 1163-1174</a:t>
            </a:r>
            <a:r>
              <a:rPr lang="fr-FR" sz="1400" i="1" dirty="0" smtClean="0"/>
              <a:t> </a:t>
            </a:r>
            <a:r>
              <a:rPr lang="fr-FR" sz="1400" dirty="0" smtClean="0"/>
              <a:t>(2002)</a:t>
            </a:r>
          </a:p>
          <a:p>
            <a:pPr algn="ctr"/>
            <a:r>
              <a:rPr lang="fr-FR" sz="1400" b="1" cap="small" dirty="0" smtClean="0"/>
              <a:t>T.P. Baum et al. </a:t>
            </a:r>
            <a:r>
              <a:rPr lang="fr-FR" sz="1400" i="1" dirty="0" smtClean="0"/>
              <a:t>BMC </a:t>
            </a:r>
            <a:r>
              <a:rPr lang="fr-FR" sz="1400" i="1" dirty="0" err="1" smtClean="0"/>
              <a:t>Bioinformatics</a:t>
            </a:r>
            <a:r>
              <a:rPr lang="fr-FR" sz="1400" dirty="0" smtClean="0"/>
              <a:t>, </a:t>
            </a:r>
            <a:r>
              <a:rPr lang="fr-FR" sz="1400" b="1" dirty="0" smtClean="0"/>
              <a:t>7</a:t>
            </a:r>
            <a:r>
              <a:rPr lang="fr-FR" sz="1400" dirty="0" smtClean="0"/>
              <a:t>, 224-228</a:t>
            </a:r>
            <a:r>
              <a:rPr lang="fr-FR" sz="1400" i="1" dirty="0" smtClean="0"/>
              <a:t> </a:t>
            </a:r>
            <a:r>
              <a:rPr lang="fr-FR" sz="1400" dirty="0" smtClean="0"/>
              <a:t>(2006)</a:t>
            </a:r>
            <a:endParaRPr lang="fr-FR" sz="1400" b="1" cap="small" dirty="0" smtClean="0"/>
          </a:p>
          <a:p>
            <a:pPr algn="ctr"/>
            <a:r>
              <a:rPr lang="fr-FR" sz="1400" b="1" cap="small" dirty="0" smtClean="0"/>
              <a:t>F. </a:t>
            </a:r>
            <a:r>
              <a:rPr lang="fr-FR" sz="1400" b="1" cap="small" dirty="0" err="1" smtClean="0"/>
              <a:t>Thuderoz</a:t>
            </a:r>
            <a:r>
              <a:rPr lang="fr-FR" sz="1400" b="1" cap="small" dirty="0" smtClean="0"/>
              <a:t> et al. </a:t>
            </a:r>
            <a:r>
              <a:rPr lang="fr-FR" sz="1400" i="1" dirty="0" err="1" smtClean="0"/>
              <a:t>PLoS</a:t>
            </a:r>
            <a:r>
              <a:rPr lang="fr-FR" sz="1400" i="1" dirty="0" smtClean="0"/>
              <a:t> </a:t>
            </a:r>
            <a:r>
              <a:rPr lang="fr-FR" sz="1400" i="1" dirty="0" err="1" smtClean="0"/>
              <a:t>Comp</a:t>
            </a:r>
            <a:r>
              <a:rPr lang="fr-FR" sz="1400" i="1" dirty="0" smtClean="0"/>
              <a:t>. </a:t>
            </a:r>
            <a:r>
              <a:rPr lang="fr-FR" sz="1400" i="1" dirty="0" err="1" smtClean="0"/>
              <a:t>Biol</a:t>
            </a:r>
            <a:r>
              <a:rPr lang="fr-FR" sz="1400" i="1" dirty="0" smtClean="0"/>
              <a:t>.</a:t>
            </a:r>
            <a:r>
              <a:rPr lang="fr-FR" sz="1400" dirty="0" smtClean="0"/>
              <a:t>,</a:t>
            </a:r>
            <a:r>
              <a:rPr lang="fr-FR" sz="1400" b="1" i="1" dirty="0" smtClean="0"/>
              <a:t> </a:t>
            </a:r>
            <a:r>
              <a:rPr lang="fr-FR" sz="1400" b="1" dirty="0" smtClean="0"/>
              <a:t>6</a:t>
            </a:r>
            <a:r>
              <a:rPr lang="fr-FR" sz="1400" dirty="0" smtClean="0"/>
              <a:t>, e1000682</a:t>
            </a:r>
            <a:r>
              <a:rPr lang="fr-FR" sz="1400" i="1" dirty="0" smtClean="0"/>
              <a:t> </a:t>
            </a:r>
            <a:r>
              <a:rPr lang="fr-FR" sz="1400" dirty="0" smtClean="0"/>
              <a:t>(2010)</a:t>
            </a:r>
          </a:p>
          <a:p>
            <a:pPr algn="ctr"/>
            <a:endParaRPr lang="fr-FR" sz="1400" dirty="0" smtClean="0"/>
          </a:p>
          <a:p>
            <a:pPr algn="ctr"/>
            <a:endParaRPr lang="fr-FR" sz="1400" dirty="0" smtClean="0"/>
          </a:p>
          <a:p>
            <a:endParaRPr lang="fr-FR" dirty="0"/>
          </a:p>
        </p:txBody>
      </p:sp>
      <p:sp>
        <p:nvSpPr>
          <p:cNvPr id="106" name="Espace réservé du pied de page 105"/>
          <p:cNvSpPr>
            <a:spLocks noGrp="1"/>
          </p:cNvSpPr>
          <p:nvPr>
            <p:ph type="ftr" sz="quarter" idx="11"/>
          </p:nvPr>
        </p:nvSpPr>
        <p:spPr/>
        <p:txBody>
          <a:bodyPr/>
          <a:lstStyle/>
          <a:p>
            <a:r>
              <a:rPr lang="fr-FR" smtClean="0"/>
              <a:t>Valparaiso</a:t>
            </a:r>
            <a:endParaRPr lang="fr-FR"/>
          </a:p>
        </p:txBody>
      </p:sp>
      <p:sp>
        <p:nvSpPr>
          <p:cNvPr id="113" name="Espace réservé de la date 112"/>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 name="Picture 164" descr="hist souris 300ppi bleu.psd"/>
          <p:cNvPicPr>
            <a:picLocks noChangeAspect="1"/>
          </p:cNvPicPr>
          <p:nvPr/>
        </p:nvPicPr>
        <p:blipFill>
          <a:blip r:embed="rId3"/>
          <a:stretch>
            <a:fillRect/>
          </a:stretch>
        </p:blipFill>
        <p:spPr>
          <a:xfrm>
            <a:off x="447533" y="1907134"/>
            <a:ext cx="4851874" cy="4988966"/>
          </a:xfrm>
          <a:prstGeom prst="rect">
            <a:avLst/>
          </a:prstGeom>
        </p:spPr>
      </p:pic>
      <p:pic>
        <p:nvPicPr>
          <p:cNvPr id="164" name="Picture 163" descr="hist souris 300ppi orange.psd"/>
          <p:cNvPicPr>
            <a:picLocks noChangeAspect="1"/>
          </p:cNvPicPr>
          <p:nvPr/>
        </p:nvPicPr>
        <p:blipFill>
          <a:blip r:embed="rId4"/>
          <a:stretch>
            <a:fillRect/>
          </a:stretch>
        </p:blipFill>
        <p:spPr>
          <a:xfrm>
            <a:off x="447533" y="1919834"/>
            <a:ext cx="4851874" cy="4988966"/>
          </a:xfrm>
          <a:prstGeom prst="rect">
            <a:avLst/>
          </a:prstGeom>
        </p:spPr>
      </p:pic>
      <p:grpSp>
        <p:nvGrpSpPr>
          <p:cNvPr id="2" name="Group 155"/>
          <p:cNvGrpSpPr/>
          <p:nvPr/>
        </p:nvGrpSpPr>
        <p:grpSpPr>
          <a:xfrm>
            <a:off x="2235200" y="2339207"/>
            <a:ext cx="3590604" cy="2791593"/>
            <a:chOff x="2565353" y="2491607"/>
            <a:chExt cx="4039430" cy="2791593"/>
          </a:xfrm>
        </p:grpSpPr>
        <p:cxnSp>
          <p:nvCxnSpPr>
            <p:cNvPr id="118" name="Straight Arrow Connector 117"/>
            <p:cNvCxnSpPr/>
            <p:nvPr/>
          </p:nvCxnSpPr>
          <p:spPr>
            <a:xfrm>
              <a:off x="2565353" y="3394044"/>
              <a:ext cx="3721147" cy="1889156"/>
            </a:xfrm>
            <a:prstGeom prst="straightConnector1">
              <a:avLst/>
            </a:prstGeom>
            <a:ln w="57150" cmpd="sng">
              <a:solidFill>
                <a:srgbClr val="FFFF00"/>
              </a:solidFill>
              <a:tailEnd type="arrow"/>
            </a:ln>
            <a:effectLst>
              <a:glow rad="25400">
                <a:schemeClr val="tx1">
                  <a:alpha val="39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rot="1612979">
              <a:off x="5354664" y="4128326"/>
              <a:ext cx="1250119" cy="923330"/>
            </a:xfrm>
            <a:prstGeom prst="rect">
              <a:avLst/>
            </a:prstGeom>
            <a:noFill/>
          </p:spPr>
          <p:txBody>
            <a:bodyPr wrap="square" rtlCol="0">
              <a:spAutoFit/>
            </a:bodyPr>
            <a:lstStyle/>
            <a:p>
              <a:pPr algn="ctr">
                <a:spcBef>
                  <a:spcPts val="0"/>
                </a:spcBef>
              </a:pPr>
              <a:r>
                <a:rPr lang="fr-FR" sz="1800" b="1" dirty="0" smtClean="0">
                  <a:solidFill>
                    <a:srgbClr val="FFFF00"/>
                  </a:solidFill>
                  <a:effectLst>
                    <a:glow rad="76200">
                      <a:schemeClr val="tx1">
                        <a:alpha val="20000"/>
                      </a:schemeClr>
                    </a:glow>
                    <a:outerShdw blurRad="50800" dist="38100" dir="2700000" algn="tl" rotWithShape="0">
                      <a:srgbClr val="000000">
                        <a:alpha val="43000"/>
                      </a:srgbClr>
                    </a:outerShdw>
                  </a:effectLst>
                </a:rPr>
                <a:t>Distal </a:t>
              </a:r>
            </a:p>
            <a:p>
              <a:pPr algn="ctr">
                <a:spcBef>
                  <a:spcPts val="0"/>
                </a:spcBef>
              </a:pPr>
              <a:r>
                <a:rPr lang="fr-FR" sz="1800" b="1" dirty="0" smtClean="0">
                  <a:solidFill>
                    <a:srgbClr val="FFFF00"/>
                  </a:solidFill>
                  <a:effectLst>
                    <a:glow rad="76200">
                      <a:schemeClr val="tx1">
                        <a:alpha val="20000"/>
                      </a:schemeClr>
                    </a:glow>
                    <a:outerShdw blurRad="50800" dist="38100" dir="2700000" algn="tl" rotWithShape="0">
                      <a:srgbClr val="000000">
                        <a:alpha val="43000"/>
                      </a:srgbClr>
                    </a:outerShdw>
                  </a:effectLst>
                </a:rPr>
                <a:t>J </a:t>
              </a:r>
              <a:r>
                <a:rPr lang="fr-FR" sz="1800" b="1" dirty="0" err="1" smtClean="0">
                  <a:solidFill>
                    <a:srgbClr val="FFFF00"/>
                  </a:solidFill>
                  <a:effectLst>
                    <a:glow rad="76200">
                      <a:schemeClr val="tx1">
                        <a:alpha val="20000"/>
                      </a:schemeClr>
                    </a:glow>
                    <a:outerShdw blurRad="50800" dist="38100" dir="2700000" algn="tl" rotWithShape="0">
                      <a:srgbClr val="000000">
                        <a:alpha val="43000"/>
                      </a:srgbClr>
                    </a:outerShdw>
                  </a:effectLst>
                </a:rPr>
                <a:t>Genes</a:t>
              </a:r>
              <a:endParaRPr lang="fr-FR" sz="1800" b="1" dirty="0">
                <a:solidFill>
                  <a:srgbClr val="FFFF00"/>
                </a:solidFill>
                <a:effectLst>
                  <a:glow rad="76200">
                    <a:schemeClr val="tx1">
                      <a:alpha val="20000"/>
                    </a:schemeClr>
                  </a:glow>
                  <a:outerShdw blurRad="50800" dist="38100" dir="2700000" algn="tl" rotWithShape="0">
                    <a:srgbClr val="000000">
                      <a:alpha val="43000"/>
                    </a:srgbClr>
                  </a:outerShdw>
                </a:effectLst>
              </a:endParaRPr>
            </a:p>
          </p:txBody>
        </p:sp>
        <p:sp>
          <p:nvSpPr>
            <p:cNvPr id="140" name="TextBox 139"/>
            <p:cNvSpPr txBox="1"/>
            <p:nvPr/>
          </p:nvSpPr>
          <p:spPr>
            <a:xfrm rot="1375485">
              <a:off x="2951470" y="2491607"/>
              <a:ext cx="1323445" cy="923330"/>
            </a:xfrm>
            <a:prstGeom prst="rect">
              <a:avLst/>
            </a:prstGeom>
            <a:noFill/>
          </p:spPr>
          <p:txBody>
            <a:bodyPr wrap="square" rtlCol="0">
              <a:spAutoFit/>
            </a:bodyPr>
            <a:lstStyle/>
            <a:p>
              <a:pPr algn="ctr">
                <a:spcBef>
                  <a:spcPts val="0"/>
                </a:spcBef>
              </a:pPr>
              <a:r>
                <a:rPr lang="fr-FR" sz="1800" b="1" dirty="0" smtClean="0">
                  <a:solidFill>
                    <a:srgbClr val="FFFF00"/>
                  </a:solidFill>
                  <a:effectLst>
                    <a:glow rad="101600">
                      <a:schemeClr val="tx1">
                        <a:alpha val="20000"/>
                      </a:schemeClr>
                    </a:glow>
                    <a:outerShdw blurRad="50800" dist="38100" dir="2700000" algn="tl" rotWithShape="0">
                      <a:srgbClr val="000000">
                        <a:alpha val="43000"/>
                      </a:srgbClr>
                    </a:outerShdw>
                  </a:effectLst>
                </a:rPr>
                <a:t>Proximal J </a:t>
              </a:r>
              <a:r>
                <a:rPr lang="fr-FR" sz="1800" b="1" dirty="0" err="1" smtClean="0">
                  <a:solidFill>
                    <a:srgbClr val="FFFF00"/>
                  </a:solidFill>
                  <a:effectLst>
                    <a:glow rad="101600">
                      <a:schemeClr val="tx1">
                        <a:alpha val="20000"/>
                      </a:schemeClr>
                    </a:glow>
                    <a:outerShdw blurRad="50800" dist="38100" dir="2700000" algn="tl" rotWithShape="0">
                      <a:srgbClr val="000000">
                        <a:alpha val="43000"/>
                      </a:srgbClr>
                    </a:outerShdw>
                  </a:effectLst>
                </a:rPr>
                <a:t>Genes</a:t>
              </a:r>
              <a:endParaRPr lang="fr-FR" sz="1800" b="1" dirty="0">
                <a:solidFill>
                  <a:srgbClr val="FFFF00"/>
                </a:solidFill>
                <a:effectLst>
                  <a:glow rad="101600">
                    <a:schemeClr val="tx1">
                      <a:alpha val="20000"/>
                    </a:schemeClr>
                  </a:glow>
                  <a:outerShdw blurRad="50800" dist="38100" dir="2700000" algn="tl" rotWithShape="0">
                    <a:srgbClr val="000000">
                      <a:alpha val="43000"/>
                    </a:srgbClr>
                  </a:outerShdw>
                </a:effectLst>
              </a:endParaRPr>
            </a:p>
          </p:txBody>
        </p:sp>
      </p:grpSp>
      <p:pic>
        <p:nvPicPr>
          <p:cNvPr id="4" name="Picture 3" descr="TCR.psd"/>
          <p:cNvPicPr>
            <a:picLocks noChangeAspect="1"/>
          </p:cNvPicPr>
          <p:nvPr/>
        </p:nvPicPr>
        <p:blipFill>
          <a:blip r:embed="rId5">
            <a:alphaModFix amt="80000"/>
          </a:blip>
          <a:stretch>
            <a:fillRect/>
          </a:stretch>
        </p:blipFill>
        <p:spPr>
          <a:xfrm>
            <a:off x="6395" y="-25400"/>
            <a:ext cx="2352983" cy="1912490"/>
          </a:xfrm>
          <a:prstGeom prst="rect">
            <a:avLst/>
          </a:prstGeom>
          <a:effectLst>
            <a:outerShdw blurRad="50800" dist="38100" dir="2700000" algn="tl" rotWithShape="0">
              <a:srgbClr val="000000">
                <a:alpha val="43000"/>
              </a:srgbClr>
            </a:outerShdw>
          </a:effectLst>
        </p:spPr>
      </p:pic>
      <p:sp>
        <p:nvSpPr>
          <p:cNvPr id="6" name="Text Box 6"/>
          <p:cNvSpPr txBox="1">
            <a:spLocks noChangeArrowheads="1"/>
          </p:cNvSpPr>
          <p:nvPr/>
        </p:nvSpPr>
        <p:spPr bwMode="auto">
          <a:xfrm>
            <a:off x="2235200" y="136769"/>
            <a:ext cx="6501626" cy="830997"/>
          </a:xfrm>
          <a:prstGeom prst="rect">
            <a:avLst/>
          </a:prstGeom>
          <a:noFill/>
          <a:ln w="9525">
            <a:noFill/>
            <a:miter lim="800000"/>
            <a:headEnd/>
            <a:tailEnd/>
          </a:ln>
        </p:spPr>
        <p:txBody>
          <a:bodyPr wrap="square">
            <a:prstTxWarp prst="textNoShape">
              <a:avLst/>
            </a:prstTxWarp>
            <a:spAutoFit/>
          </a:bodyPr>
          <a:lstStyle/>
          <a:p>
            <a:pPr>
              <a:spcBef>
                <a:spcPts val="960"/>
              </a:spcBef>
            </a:pPr>
            <a:r>
              <a:rPr lang="en-US" sz="2400" b="1" dirty="0" smtClean="0">
                <a:solidFill>
                  <a:srgbClr val="FF0000"/>
                </a:solidFill>
                <a:effectLst>
                  <a:outerShdw blurRad="50800" dist="25400" dir="3600000" algn="tl" rotWithShape="0">
                    <a:srgbClr val="000000">
                      <a:alpha val="40000"/>
                    </a:srgbClr>
                  </a:outerShdw>
                </a:effectLst>
                <a:ea typeface="Times New Roman" charset="0"/>
                <a:cs typeface="Times New Roman" charset="0"/>
              </a:rPr>
              <a:t>V and J gene use: Experimental quantifications in </a:t>
            </a:r>
            <a:r>
              <a:rPr lang="en-US" sz="2400" b="1" dirty="0" err="1" smtClean="0">
                <a:solidFill>
                  <a:srgbClr val="FF0000"/>
                </a:solidFill>
                <a:effectLst>
                  <a:outerShdw blurRad="50800" dist="25400" dir="3600000" algn="tl" rotWithShape="0">
                    <a:srgbClr val="000000">
                      <a:alpha val="40000"/>
                    </a:srgbClr>
                  </a:outerShdw>
                </a:effectLst>
                <a:ea typeface="Times New Roman" charset="0"/>
                <a:cs typeface="Times New Roman" charset="0"/>
              </a:rPr>
              <a:t>BalbC</a:t>
            </a:r>
            <a:r>
              <a:rPr lang="en-US" sz="2400" b="1" dirty="0" smtClean="0">
                <a:solidFill>
                  <a:srgbClr val="FF0000"/>
                </a:solidFill>
                <a:effectLst>
                  <a:outerShdw blurRad="50800" dist="25400" dir="3600000" algn="tl" rotWithShape="0">
                    <a:srgbClr val="000000">
                      <a:alpha val="40000"/>
                    </a:srgbClr>
                  </a:outerShdw>
                </a:effectLst>
                <a:ea typeface="Times New Roman" charset="0"/>
                <a:cs typeface="Times New Roman" charset="0"/>
              </a:rPr>
              <a:t> mouse</a:t>
            </a:r>
          </a:p>
        </p:txBody>
      </p:sp>
      <p:grpSp>
        <p:nvGrpSpPr>
          <p:cNvPr id="3" name="Group 161"/>
          <p:cNvGrpSpPr/>
          <p:nvPr/>
        </p:nvGrpSpPr>
        <p:grpSpPr>
          <a:xfrm>
            <a:off x="-68881" y="2849144"/>
            <a:ext cx="2435925" cy="2014956"/>
            <a:chOff x="-14038" y="2988844"/>
            <a:chExt cx="2740415" cy="2014956"/>
          </a:xfrm>
        </p:grpSpPr>
        <p:cxnSp>
          <p:nvCxnSpPr>
            <p:cNvPr id="116" name="Straight Arrow Connector 115"/>
            <p:cNvCxnSpPr/>
            <p:nvPr/>
          </p:nvCxnSpPr>
          <p:spPr>
            <a:xfrm rot="10800000" flipV="1">
              <a:off x="736601" y="3638550"/>
              <a:ext cx="1489075" cy="1365250"/>
            </a:xfrm>
            <a:prstGeom prst="straightConnector1">
              <a:avLst/>
            </a:prstGeom>
            <a:ln w="57150" cmpd="sng">
              <a:solidFill>
                <a:srgbClr val="008000"/>
              </a:solidFill>
              <a:tailEnd type="arrow"/>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rot="19224973">
              <a:off x="1273325" y="2988844"/>
              <a:ext cx="1453052" cy="646331"/>
            </a:xfrm>
            <a:prstGeom prst="rect">
              <a:avLst/>
            </a:prstGeom>
            <a:noFill/>
          </p:spPr>
          <p:txBody>
            <a:bodyPr wrap="none" rtlCol="0">
              <a:spAutoFit/>
            </a:bodyPr>
            <a:lstStyle/>
            <a:p>
              <a:pPr>
                <a:spcBef>
                  <a:spcPts val="0"/>
                </a:spcBef>
              </a:pPr>
              <a:r>
                <a:rPr lang="fr-FR" sz="1800" b="1" dirty="0" smtClean="0">
                  <a:solidFill>
                    <a:srgbClr val="008000"/>
                  </a:solidFill>
                  <a:effectLst/>
                </a:rPr>
                <a:t>Proximal </a:t>
              </a:r>
            </a:p>
            <a:p>
              <a:pPr>
                <a:spcBef>
                  <a:spcPts val="0"/>
                </a:spcBef>
              </a:pPr>
              <a:r>
                <a:rPr lang="fr-FR" sz="1800" b="1" dirty="0" smtClean="0">
                  <a:solidFill>
                    <a:srgbClr val="008000"/>
                  </a:solidFill>
                  <a:effectLst/>
                </a:rPr>
                <a:t>V </a:t>
              </a:r>
              <a:r>
                <a:rPr lang="fr-FR" sz="1800" b="1" dirty="0" err="1" smtClean="0">
                  <a:solidFill>
                    <a:srgbClr val="008000"/>
                  </a:solidFill>
                  <a:effectLst/>
                </a:rPr>
                <a:t>Genes</a:t>
              </a:r>
              <a:endParaRPr lang="fr-FR" sz="1800" b="1" dirty="0">
                <a:solidFill>
                  <a:srgbClr val="008000"/>
                </a:solidFill>
                <a:effectLst/>
              </a:endParaRPr>
            </a:p>
          </p:txBody>
        </p:sp>
        <p:cxnSp>
          <p:nvCxnSpPr>
            <p:cNvPr id="161" name="Straight Connector 160"/>
            <p:cNvCxnSpPr/>
            <p:nvPr/>
          </p:nvCxnSpPr>
          <p:spPr>
            <a:xfrm flipV="1">
              <a:off x="2365375" y="3362325"/>
              <a:ext cx="187325" cy="168275"/>
            </a:xfrm>
            <a:prstGeom prst="line">
              <a:avLst/>
            </a:prstGeom>
            <a:ln w="57150" cmpd="sng">
              <a:solidFill>
                <a:srgbClr val="0080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rot="19187645">
              <a:off x="-14038" y="4072893"/>
              <a:ext cx="1301653" cy="646331"/>
            </a:xfrm>
            <a:prstGeom prst="rect">
              <a:avLst/>
            </a:prstGeom>
            <a:noFill/>
          </p:spPr>
          <p:txBody>
            <a:bodyPr wrap="none" rtlCol="0">
              <a:spAutoFit/>
            </a:bodyPr>
            <a:lstStyle/>
            <a:p>
              <a:pPr algn="ctr">
                <a:spcBef>
                  <a:spcPts val="0"/>
                </a:spcBef>
              </a:pPr>
              <a:r>
                <a:rPr lang="fr-FR" sz="1800" b="1" dirty="0" smtClean="0">
                  <a:solidFill>
                    <a:srgbClr val="008000"/>
                  </a:solidFill>
                  <a:effectLst/>
                </a:rPr>
                <a:t>Distal </a:t>
              </a:r>
            </a:p>
            <a:p>
              <a:pPr algn="ctr">
                <a:spcBef>
                  <a:spcPts val="0"/>
                </a:spcBef>
              </a:pPr>
              <a:r>
                <a:rPr lang="fr-FR" sz="1800" b="1" dirty="0" smtClean="0">
                  <a:solidFill>
                    <a:srgbClr val="008000"/>
                  </a:solidFill>
                  <a:effectLst/>
                </a:rPr>
                <a:t>V </a:t>
              </a:r>
              <a:r>
                <a:rPr lang="fr-FR" sz="1800" b="1" dirty="0" err="1" smtClean="0">
                  <a:solidFill>
                    <a:srgbClr val="008000"/>
                  </a:solidFill>
                  <a:effectLst/>
                </a:rPr>
                <a:t>Genes</a:t>
              </a:r>
              <a:endParaRPr lang="fr-FR" sz="1800" b="1" dirty="0">
                <a:solidFill>
                  <a:srgbClr val="008000"/>
                </a:solidFill>
                <a:effectLst/>
              </a:endParaRPr>
            </a:p>
          </p:txBody>
        </p:sp>
      </p:grpSp>
      <p:sp>
        <p:nvSpPr>
          <p:cNvPr id="176" name="Text Box 1035"/>
          <p:cNvSpPr txBox="1">
            <a:spLocks noChangeArrowheads="1"/>
          </p:cNvSpPr>
          <p:nvPr/>
        </p:nvSpPr>
        <p:spPr bwMode="auto">
          <a:xfrm>
            <a:off x="2846212" y="1536819"/>
            <a:ext cx="4737632" cy="369332"/>
          </a:xfrm>
          <a:prstGeom prst="rect">
            <a:avLst/>
          </a:prstGeom>
          <a:noFill/>
          <a:ln w="9525">
            <a:noFill/>
            <a:miter lim="800000"/>
            <a:headEnd/>
            <a:tailEnd/>
          </a:ln>
        </p:spPr>
        <p:txBody>
          <a:bodyPr wrap="none">
            <a:prstTxWarp prst="textNoShape">
              <a:avLst/>
            </a:prstTxWarp>
            <a:spAutoFit/>
          </a:bodyPr>
          <a:lstStyle/>
          <a:p>
            <a:r>
              <a:rPr lang="fr-FR" dirty="0" err="1" smtClean="0">
                <a:solidFill>
                  <a:srgbClr val="800000"/>
                </a:solidFill>
                <a:latin typeface="Times New Roman"/>
                <a:cs typeface="Times New Roman"/>
              </a:rPr>
              <a:t>Diversity</a:t>
            </a:r>
            <a:r>
              <a:rPr lang="fr-FR" dirty="0" smtClean="0">
                <a:solidFill>
                  <a:srgbClr val="800000"/>
                </a:solidFill>
                <a:latin typeface="Times New Roman"/>
                <a:cs typeface="Times New Roman"/>
              </a:rPr>
              <a:t> of </a:t>
            </a:r>
            <a:r>
              <a:rPr lang="fr-FR" dirty="0" smtClean="0">
                <a:solidFill>
                  <a:srgbClr val="800000"/>
                </a:solidFill>
                <a:latin typeface="Times New Roman"/>
                <a:cs typeface="Times New Roman"/>
              </a:rPr>
              <a:t>the TCR </a:t>
            </a:r>
            <a:r>
              <a:rPr lang="fr-FR" dirty="0" err="1" smtClean="0">
                <a:solidFill>
                  <a:srgbClr val="800000"/>
                </a:solidFill>
                <a:latin typeface="Times New Roman"/>
                <a:cs typeface="Times New Roman"/>
              </a:rPr>
              <a:t>α</a:t>
            </a:r>
            <a:r>
              <a:rPr lang="fr-FR" dirty="0" smtClean="0">
                <a:solidFill>
                  <a:srgbClr val="800000"/>
                </a:solidFill>
                <a:latin typeface="Times New Roman"/>
                <a:cs typeface="Times New Roman"/>
              </a:rPr>
              <a:t> </a:t>
            </a:r>
            <a:r>
              <a:rPr lang="fr-FR" dirty="0" err="1" smtClean="0">
                <a:solidFill>
                  <a:srgbClr val="800000"/>
                </a:solidFill>
                <a:latin typeface="Times New Roman"/>
                <a:cs typeface="Times New Roman"/>
              </a:rPr>
              <a:t>Combinatorial</a:t>
            </a:r>
            <a:r>
              <a:rPr lang="fr-FR" dirty="0" smtClean="0">
                <a:solidFill>
                  <a:srgbClr val="800000"/>
                </a:solidFill>
                <a:latin typeface="Times New Roman"/>
                <a:cs typeface="Times New Roman"/>
              </a:rPr>
              <a:t> </a:t>
            </a:r>
            <a:r>
              <a:rPr lang="fr-FR" dirty="0" err="1" smtClean="0">
                <a:solidFill>
                  <a:srgbClr val="800000"/>
                </a:solidFill>
                <a:latin typeface="Times New Roman"/>
                <a:cs typeface="Times New Roman"/>
              </a:rPr>
              <a:t>Repertoire</a:t>
            </a:r>
            <a:endParaRPr lang="fr-FR" dirty="0">
              <a:solidFill>
                <a:srgbClr val="800000"/>
              </a:solidFill>
              <a:latin typeface="Times New Roman"/>
              <a:cs typeface="Times New Roman"/>
            </a:endParaRPr>
          </a:p>
        </p:txBody>
      </p:sp>
      <p:pic>
        <p:nvPicPr>
          <p:cNvPr id="185" name="Picture 184" descr="plos souris thymus expe Vprox.psd"/>
          <p:cNvPicPr>
            <a:picLocks noChangeAspect="1"/>
          </p:cNvPicPr>
          <p:nvPr/>
        </p:nvPicPr>
        <p:blipFill>
          <a:blip r:embed="rId6"/>
          <a:stretch>
            <a:fillRect/>
          </a:stretch>
        </p:blipFill>
        <p:spPr>
          <a:xfrm>
            <a:off x="6458019" y="3595697"/>
            <a:ext cx="2301385" cy="1165207"/>
          </a:xfrm>
          <a:prstGeom prst="rect">
            <a:avLst/>
          </a:prstGeom>
        </p:spPr>
      </p:pic>
      <p:pic>
        <p:nvPicPr>
          <p:cNvPr id="186" name="Picture 185" descr="plos souris thymus expe Vdist.psd"/>
          <p:cNvPicPr>
            <a:picLocks noChangeAspect="1"/>
          </p:cNvPicPr>
          <p:nvPr/>
        </p:nvPicPr>
        <p:blipFill>
          <a:blip r:embed="rId7"/>
          <a:stretch>
            <a:fillRect/>
          </a:stretch>
        </p:blipFill>
        <p:spPr>
          <a:xfrm>
            <a:off x="6435441" y="5297497"/>
            <a:ext cx="2301385" cy="1165207"/>
          </a:xfrm>
          <a:prstGeom prst="rect">
            <a:avLst/>
          </a:prstGeom>
        </p:spPr>
      </p:pic>
      <p:sp>
        <p:nvSpPr>
          <p:cNvPr id="193" name="Text Box 1035"/>
          <p:cNvSpPr txBox="1">
            <a:spLocks noChangeArrowheads="1"/>
          </p:cNvSpPr>
          <p:nvPr/>
        </p:nvSpPr>
        <p:spPr bwMode="auto">
          <a:xfrm>
            <a:off x="3534834" y="2192338"/>
            <a:ext cx="1238640" cy="400110"/>
          </a:xfrm>
          <a:prstGeom prst="rect">
            <a:avLst/>
          </a:prstGeom>
          <a:noFill/>
          <a:ln w="9525">
            <a:noFill/>
            <a:miter lim="800000"/>
            <a:headEnd/>
            <a:tailEnd/>
          </a:ln>
        </p:spPr>
        <p:txBody>
          <a:bodyPr wrap="none">
            <a:prstTxWarp prst="textNoShape">
              <a:avLst/>
            </a:prstTxWarp>
            <a:spAutoFit/>
          </a:bodyPr>
          <a:lstStyle/>
          <a:p>
            <a:r>
              <a:rPr lang="fr-FR" sz="2000" dirty="0" err="1" smtClean="0">
                <a:solidFill>
                  <a:srgbClr val="800000"/>
                </a:solidFill>
                <a:latin typeface="Times New Roman"/>
                <a:cs typeface="Times New Roman"/>
              </a:rPr>
              <a:t>Peripheral</a:t>
            </a:r>
            <a:endParaRPr lang="fr-FR" sz="2000" dirty="0">
              <a:solidFill>
                <a:srgbClr val="800000"/>
              </a:solidFill>
              <a:latin typeface="Times New Roman"/>
              <a:cs typeface="Times New Roman"/>
            </a:endParaRPr>
          </a:p>
        </p:txBody>
      </p:sp>
      <p:sp>
        <p:nvSpPr>
          <p:cNvPr id="204" name="Text Box 1035"/>
          <p:cNvSpPr txBox="1">
            <a:spLocks noChangeArrowheads="1"/>
          </p:cNvSpPr>
          <p:nvPr/>
        </p:nvSpPr>
        <p:spPr bwMode="auto">
          <a:xfrm>
            <a:off x="7090834" y="3233738"/>
            <a:ext cx="1104051" cy="369332"/>
          </a:xfrm>
          <a:prstGeom prst="rect">
            <a:avLst/>
          </a:prstGeom>
          <a:noFill/>
          <a:ln w="9525">
            <a:noFill/>
            <a:miter lim="800000"/>
            <a:headEnd/>
            <a:tailEnd/>
          </a:ln>
        </p:spPr>
        <p:txBody>
          <a:bodyPr wrap="none">
            <a:prstTxWarp prst="textNoShape">
              <a:avLst/>
            </a:prstTxWarp>
            <a:spAutoFit/>
          </a:bodyPr>
          <a:lstStyle/>
          <a:p>
            <a:r>
              <a:rPr lang="fr-FR" sz="1800" dirty="0" smtClean="0">
                <a:solidFill>
                  <a:srgbClr val="008000"/>
                </a:solidFill>
                <a:latin typeface="Arial"/>
                <a:cs typeface="Arial"/>
              </a:rPr>
              <a:t>TRAV 21</a:t>
            </a:r>
            <a:endParaRPr lang="fr-FR" sz="1800" dirty="0">
              <a:solidFill>
                <a:srgbClr val="008000"/>
              </a:solidFill>
              <a:latin typeface="Arial"/>
              <a:cs typeface="Arial"/>
            </a:endParaRPr>
          </a:p>
        </p:txBody>
      </p:sp>
      <p:sp>
        <p:nvSpPr>
          <p:cNvPr id="205" name="Text Box 1035"/>
          <p:cNvSpPr txBox="1">
            <a:spLocks noChangeArrowheads="1"/>
          </p:cNvSpPr>
          <p:nvPr/>
        </p:nvSpPr>
        <p:spPr bwMode="auto">
          <a:xfrm>
            <a:off x="7090834" y="4960938"/>
            <a:ext cx="975673" cy="369332"/>
          </a:xfrm>
          <a:prstGeom prst="rect">
            <a:avLst/>
          </a:prstGeom>
          <a:noFill/>
          <a:ln w="9525">
            <a:noFill/>
            <a:miter lim="800000"/>
            <a:headEnd/>
            <a:tailEnd/>
          </a:ln>
        </p:spPr>
        <p:txBody>
          <a:bodyPr wrap="none">
            <a:prstTxWarp prst="textNoShape">
              <a:avLst/>
            </a:prstTxWarp>
            <a:spAutoFit/>
          </a:bodyPr>
          <a:lstStyle/>
          <a:p>
            <a:r>
              <a:rPr lang="fr-FR" sz="1800" dirty="0" smtClean="0">
                <a:solidFill>
                  <a:srgbClr val="008000"/>
                </a:solidFill>
                <a:latin typeface="Arial"/>
                <a:cs typeface="Arial"/>
              </a:rPr>
              <a:t>TRAV 1</a:t>
            </a:r>
            <a:endParaRPr lang="fr-FR" sz="1800" dirty="0">
              <a:solidFill>
                <a:srgbClr val="008000"/>
              </a:solidFill>
              <a:latin typeface="Arial"/>
              <a:cs typeface="Arial"/>
            </a:endParaRPr>
          </a:p>
        </p:txBody>
      </p:sp>
      <p:grpSp>
        <p:nvGrpSpPr>
          <p:cNvPr id="5" name="Group 32"/>
          <p:cNvGrpSpPr/>
          <p:nvPr/>
        </p:nvGrpSpPr>
        <p:grpSpPr>
          <a:xfrm>
            <a:off x="447534" y="1919834"/>
            <a:ext cx="5752917" cy="4988966"/>
            <a:chOff x="503475" y="1919834"/>
            <a:chExt cx="6472032" cy="4988966"/>
          </a:xfrm>
        </p:grpSpPr>
        <p:pic>
          <p:nvPicPr>
            <p:cNvPr id="167" name="Picture 166" descr="hist souris 300ppi.psd"/>
            <p:cNvPicPr>
              <a:picLocks noChangeAspect="1"/>
            </p:cNvPicPr>
            <p:nvPr/>
          </p:nvPicPr>
          <p:blipFill>
            <a:blip r:embed="rId8"/>
            <a:stretch>
              <a:fillRect/>
            </a:stretch>
          </p:blipFill>
          <p:spPr>
            <a:xfrm>
              <a:off x="503475" y="1919834"/>
              <a:ext cx="5458358" cy="4988966"/>
            </a:xfrm>
            <a:prstGeom prst="rect">
              <a:avLst/>
            </a:prstGeom>
          </p:spPr>
        </p:pic>
        <p:grpSp>
          <p:nvGrpSpPr>
            <p:cNvPr id="7" name="Group 31"/>
            <p:cNvGrpSpPr/>
            <p:nvPr/>
          </p:nvGrpSpPr>
          <p:grpSpPr>
            <a:xfrm>
              <a:off x="4724400" y="5008563"/>
              <a:ext cx="2251107" cy="1674614"/>
              <a:chOff x="4724400" y="5008563"/>
              <a:chExt cx="2251107" cy="1674614"/>
            </a:xfrm>
          </p:grpSpPr>
          <p:sp>
            <p:nvSpPr>
              <p:cNvPr id="26" name="TextBox 25"/>
              <p:cNvSpPr txBox="1"/>
              <p:nvPr/>
            </p:nvSpPr>
            <p:spPr>
              <a:xfrm>
                <a:off x="5791200" y="5008563"/>
                <a:ext cx="1184307" cy="307777"/>
              </a:xfrm>
              <a:prstGeom prst="rect">
                <a:avLst/>
              </a:prstGeom>
              <a:noFill/>
            </p:spPr>
            <p:txBody>
              <a:bodyPr wrap="none" rtlCol="0">
                <a:spAutoFit/>
              </a:bodyPr>
              <a:lstStyle/>
              <a:p>
                <a:r>
                  <a:rPr lang="fr-FR" sz="1400" dirty="0" smtClean="0"/>
                  <a:t>TRAV14-1</a:t>
                </a:r>
                <a:endParaRPr lang="fr-FR" sz="1400" dirty="0"/>
              </a:p>
            </p:txBody>
          </p:sp>
          <p:sp>
            <p:nvSpPr>
              <p:cNvPr id="27" name="TextBox 26"/>
              <p:cNvSpPr txBox="1"/>
              <p:nvPr/>
            </p:nvSpPr>
            <p:spPr>
              <a:xfrm>
                <a:off x="5791200" y="5199063"/>
                <a:ext cx="1184307" cy="307777"/>
              </a:xfrm>
              <a:prstGeom prst="rect">
                <a:avLst/>
              </a:prstGeom>
              <a:noFill/>
            </p:spPr>
            <p:txBody>
              <a:bodyPr wrap="none" rtlCol="0">
                <a:spAutoFit/>
              </a:bodyPr>
              <a:lstStyle/>
              <a:p>
                <a:r>
                  <a:rPr lang="fr-FR" sz="1400" dirty="0" smtClean="0"/>
                  <a:t>TRAV14-2</a:t>
                </a:r>
                <a:endParaRPr lang="fr-FR" sz="1400" dirty="0"/>
              </a:p>
            </p:txBody>
          </p:sp>
          <p:sp>
            <p:nvSpPr>
              <p:cNvPr id="28" name="TextBox 27"/>
              <p:cNvSpPr txBox="1"/>
              <p:nvPr/>
            </p:nvSpPr>
            <p:spPr>
              <a:xfrm>
                <a:off x="5791200" y="5389563"/>
                <a:ext cx="1184307" cy="307777"/>
              </a:xfrm>
              <a:prstGeom prst="rect">
                <a:avLst/>
              </a:prstGeom>
              <a:noFill/>
            </p:spPr>
            <p:txBody>
              <a:bodyPr wrap="none" rtlCol="0">
                <a:spAutoFit/>
              </a:bodyPr>
              <a:lstStyle/>
              <a:p>
                <a:r>
                  <a:rPr lang="fr-FR" sz="1400" dirty="0" smtClean="0"/>
                  <a:t>TRAV14-3</a:t>
                </a:r>
                <a:endParaRPr lang="fr-FR" sz="1400" dirty="0"/>
              </a:p>
            </p:txBody>
          </p:sp>
          <p:sp>
            <p:nvSpPr>
              <p:cNvPr id="29" name="TextBox 28"/>
              <p:cNvSpPr txBox="1"/>
              <p:nvPr/>
            </p:nvSpPr>
            <p:spPr>
              <a:xfrm>
                <a:off x="4724400" y="6011863"/>
                <a:ext cx="1341412" cy="307777"/>
              </a:xfrm>
              <a:prstGeom prst="rect">
                <a:avLst/>
              </a:prstGeom>
              <a:noFill/>
            </p:spPr>
            <p:txBody>
              <a:bodyPr wrap="none" rtlCol="0">
                <a:spAutoFit/>
              </a:bodyPr>
              <a:lstStyle/>
              <a:p>
                <a:r>
                  <a:rPr lang="fr-FR" sz="1400" dirty="0" smtClean="0"/>
                  <a:t>TRAV14-D1</a:t>
                </a:r>
                <a:endParaRPr lang="fr-FR" sz="1400" dirty="0"/>
              </a:p>
            </p:txBody>
          </p:sp>
          <p:sp>
            <p:nvSpPr>
              <p:cNvPr id="30" name="TextBox 29"/>
              <p:cNvSpPr txBox="1"/>
              <p:nvPr/>
            </p:nvSpPr>
            <p:spPr>
              <a:xfrm>
                <a:off x="4724400" y="6202363"/>
                <a:ext cx="1341412" cy="307777"/>
              </a:xfrm>
              <a:prstGeom prst="rect">
                <a:avLst/>
              </a:prstGeom>
              <a:noFill/>
            </p:spPr>
            <p:txBody>
              <a:bodyPr wrap="none" rtlCol="0">
                <a:spAutoFit/>
              </a:bodyPr>
              <a:lstStyle/>
              <a:p>
                <a:r>
                  <a:rPr lang="fr-FR" sz="1400" dirty="0" smtClean="0"/>
                  <a:t>TRAV14-D2</a:t>
                </a:r>
                <a:endParaRPr lang="fr-FR" sz="1400" dirty="0"/>
              </a:p>
            </p:txBody>
          </p:sp>
          <p:sp>
            <p:nvSpPr>
              <p:cNvPr id="31" name="TextBox 30"/>
              <p:cNvSpPr txBox="1"/>
              <p:nvPr/>
            </p:nvSpPr>
            <p:spPr>
              <a:xfrm>
                <a:off x="4724400" y="6375400"/>
                <a:ext cx="1341412" cy="307777"/>
              </a:xfrm>
              <a:prstGeom prst="rect">
                <a:avLst/>
              </a:prstGeom>
              <a:noFill/>
            </p:spPr>
            <p:txBody>
              <a:bodyPr wrap="none" rtlCol="0">
                <a:spAutoFit/>
              </a:bodyPr>
              <a:lstStyle/>
              <a:p>
                <a:r>
                  <a:rPr lang="fr-FR" sz="1400" dirty="0" smtClean="0"/>
                  <a:t>TRAV14-D3</a:t>
                </a:r>
                <a:endParaRPr lang="fr-FR" sz="1400" dirty="0"/>
              </a:p>
            </p:txBody>
          </p:sp>
        </p:grpSp>
      </p:grpSp>
      <p:cxnSp>
        <p:nvCxnSpPr>
          <p:cNvPr id="199" name="Elbow Connector 198"/>
          <p:cNvCxnSpPr/>
          <p:nvPr/>
        </p:nvCxnSpPr>
        <p:spPr>
          <a:xfrm rot="10800000" flipV="1">
            <a:off x="3849511" y="5181600"/>
            <a:ext cx="3138311" cy="1155700"/>
          </a:xfrm>
          <a:prstGeom prst="bentConnector3">
            <a:avLst>
              <a:gd name="adj1" fmla="val 19424"/>
            </a:avLst>
          </a:prstGeom>
          <a:ln w="38100" cmpd="sng">
            <a:solidFill>
              <a:srgbClr val="008000"/>
            </a:solidFill>
            <a:prstDash val="sysDash"/>
            <a:tailEnd type="triangle" w="lg" len="lg"/>
          </a:ln>
        </p:spPr>
        <p:style>
          <a:lnRef idx="2">
            <a:schemeClr val="accent1"/>
          </a:lnRef>
          <a:fillRef idx="0">
            <a:schemeClr val="accent1"/>
          </a:fillRef>
          <a:effectRef idx="1">
            <a:schemeClr val="accent1"/>
          </a:effectRef>
          <a:fontRef idx="minor">
            <a:schemeClr val="tx1"/>
          </a:fontRef>
        </p:style>
      </p:cxnSp>
      <p:cxnSp>
        <p:nvCxnSpPr>
          <p:cNvPr id="198" name="Elbow Connector 197"/>
          <p:cNvCxnSpPr/>
          <p:nvPr/>
        </p:nvCxnSpPr>
        <p:spPr>
          <a:xfrm rot="10800000" flipV="1">
            <a:off x="5080000" y="3454400"/>
            <a:ext cx="1907822" cy="1625600"/>
          </a:xfrm>
          <a:prstGeom prst="bentConnector3">
            <a:avLst>
              <a:gd name="adj1" fmla="val 50000"/>
            </a:avLst>
          </a:prstGeom>
          <a:ln w="38100" cmpd="sng">
            <a:solidFill>
              <a:srgbClr val="008000"/>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33" name="Espace réservé du pied de page 32"/>
          <p:cNvSpPr>
            <a:spLocks noGrp="1"/>
          </p:cNvSpPr>
          <p:nvPr>
            <p:ph type="ftr" sz="quarter" idx="11"/>
          </p:nvPr>
        </p:nvSpPr>
        <p:spPr/>
        <p:txBody>
          <a:bodyPr/>
          <a:lstStyle/>
          <a:p>
            <a:r>
              <a:rPr lang="fr-FR" smtClean="0"/>
              <a:t>Valparaiso</a:t>
            </a:r>
            <a:endParaRPr lang="fr-FR"/>
          </a:p>
        </p:txBody>
      </p:sp>
      <p:sp>
        <p:nvSpPr>
          <p:cNvPr id="34" name="Espace réservé de la date 33"/>
          <p:cNvSpPr>
            <a:spLocks noGrp="1"/>
          </p:cNvSpPr>
          <p:nvPr>
            <p:ph type="dt" sz="half" idx="10"/>
          </p:nvPr>
        </p:nvSpPr>
        <p:spPr/>
        <p:txBody>
          <a:bodyPr/>
          <a:lstStyle/>
          <a:p>
            <a:r>
              <a:rPr lang="fr-FR" smtClean="0"/>
              <a:t>26/11/2011</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rcRect b="3831"/>
          <a:stretch>
            <a:fillRect/>
          </a:stretch>
        </p:blipFill>
        <p:spPr>
          <a:xfrm>
            <a:off x="0" y="444500"/>
            <a:ext cx="9144000" cy="5642534"/>
          </a:xfrm>
          <a:prstGeom prst="rect">
            <a:avLst/>
          </a:prstGeom>
        </p:spPr>
      </p:pic>
      <p:pic>
        <p:nvPicPr>
          <p:cNvPr id="5" name="Image 4"/>
          <p:cNvPicPr>
            <a:picLocks noChangeAspect="1"/>
          </p:cNvPicPr>
          <p:nvPr/>
        </p:nvPicPr>
        <p:blipFill>
          <a:blip r:embed="rId4"/>
          <a:stretch>
            <a:fillRect/>
          </a:stretch>
        </p:blipFill>
        <p:spPr>
          <a:xfrm>
            <a:off x="508000" y="2030766"/>
            <a:ext cx="2325511" cy="1653293"/>
          </a:xfrm>
          <a:prstGeom prst="rect">
            <a:avLst/>
          </a:prstGeom>
        </p:spPr>
      </p:pic>
      <p:sp>
        <p:nvSpPr>
          <p:cNvPr id="7" name="Rectangle 6"/>
          <p:cNvSpPr/>
          <p:nvPr/>
        </p:nvSpPr>
        <p:spPr>
          <a:xfrm>
            <a:off x="4093308" y="415193"/>
            <a:ext cx="1357923" cy="337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err="1" smtClean="0">
                <a:solidFill>
                  <a:srgbClr val="0000FF"/>
                </a:solidFill>
                <a:latin typeface="Cambria"/>
                <a:cs typeface="Cambria"/>
              </a:rPr>
              <a:t>Negative</a:t>
            </a:r>
            <a:r>
              <a:rPr lang="fr-FR" sz="1600" b="1" dirty="0" smtClean="0">
                <a:solidFill>
                  <a:srgbClr val="0000FF"/>
                </a:solidFill>
                <a:latin typeface="Cambria"/>
                <a:cs typeface="Cambria"/>
              </a:rPr>
              <a:t> 6</a:t>
            </a:r>
            <a:endParaRPr lang="fr-FR" sz="1600" b="1" dirty="0">
              <a:solidFill>
                <a:srgbClr val="0000FF"/>
              </a:solidFill>
              <a:latin typeface="Cambria"/>
              <a:cs typeface="Cambria"/>
            </a:endParaRPr>
          </a:p>
        </p:txBody>
      </p:sp>
      <p:sp>
        <p:nvSpPr>
          <p:cNvPr id="8" name="Rectangle 7"/>
          <p:cNvSpPr/>
          <p:nvPr/>
        </p:nvSpPr>
        <p:spPr>
          <a:xfrm>
            <a:off x="3350850" y="1719384"/>
            <a:ext cx="1270000" cy="230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lgn="ctr"/>
            <a:r>
              <a:rPr lang="fr-FR" sz="1600" b="1" dirty="0" err="1" smtClean="0">
                <a:solidFill>
                  <a:srgbClr val="FF0000"/>
                </a:solidFill>
                <a:latin typeface="Cambria"/>
                <a:cs typeface="Cambria"/>
              </a:rPr>
              <a:t>Negative</a:t>
            </a:r>
            <a:r>
              <a:rPr lang="fr-FR" sz="1600" b="1" smtClean="0">
                <a:solidFill>
                  <a:srgbClr val="FF0000"/>
                </a:solidFill>
                <a:latin typeface="Cambria"/>
                <a:cs typeface="Cambria"/>
              </a:rPr>
              <a:t> 2</a:t>
            </a:r>
          </a:p>
          <a:p>
            <a:pPr algn="ctr"/>
            <a:endParaRPr lang="fr-FR" dirty="0"/>
          </a:p>
        </p:txBody>
      </p:sp>
      <p:sp>
        <p:nvSpPr>
          <p:cNvPr id="6" name="Espace réservé du pied de page 5"/>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sp>
        <p:nvSpPr>
          <p:cNvPr id="9" name="Espace réservé de la date 8"/>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ZoneTexte 8"/>
          <p:cNvSpPr txBox="1"/>
          <p:nvPr/>
        </p:nvSpPr>
        <p:spPr>
          <a:xfrm>
            <a:off x="186130" y="5359400"/>
            <a:ext cx="6272308" cy="1200329"/>
          </a:xfrm>
          <a:prstGeom prst="rect">
            <a:avLst/>
          </a:prstGeom>
          <a:noFill/>
        </p:spPr>
        <p:txBody>
          <a:bodyPr wrap="none" rtlCol="0">
            <a:spAutoFit/>
          </a:bodyPr>
          <a:lstStyle/>
          <a:p>
            <a:r>
              <a:rPr lang="fr-FR" dirty="0" smtClean="0"/>
              <a:t>JD et al</a:t>
            </a:r>
            <a:r>
              <a:rPr lang="fr-FR" i="1" dirty="0" smtClean="0"/>
              <a:t>. Journal of </a:t>
            </a:r>
            <a:r>
              <a:rPr lang="fr-FR" i="1" dirty="0" err="1" smtClean="0"/>
              <a:t>Theoretical</a:t>
            </a:r>
            <a:r>
              <a:rPr lang="fr-FR" i="1" dirty="0" smtClean="0"/>
              <a:t> </a:t>
            </a:r>
            <a:r>
              <a:rPr lang="fr-FR" i="1" dirty="0" err="1" smtClean="0"/>
              <a:t>Biology</a:t>
            </a:r>
            <a:r>
              <a:rPr lang="fr-FR" i="1" dirty="0" smtClean="0"/>
              <a:t> </a:t>
            </a:r>
            <a:r>
              <a:rPr lang="fr-FR" dirty="0" smtClean="0"/>
              <a:t>280, 19-33 (2011)</a:t>
            </a:r>
          </a:p>
          <a:p>
            <a:r>
              <a:rPr lang="fr-FR" dirty="0" smtClean="0"/>
              <a:t>F. </a:t>
            </a:r>
            <a:r>
              <a:rPr lang="fr-FR" dirty="0" err="1" smtClean="0"/>
              <a:t>Thuderoz</a:t>
            </a:r>
            <a:r>
              <a:rPr lang="fr-FR" dirty="0" smtClean="0"/>
              <a:t> et al. </a:t>
            </a:r>
            <a:r>
              <a:rPr lang="fr-FR" i="1" dirty="0" err="1" smtClean="0"/>
              <a:t>PloS</a:t>
            </a:r>
            <a:r>
              <a:rPr lang="fr-FR" i="1" dirty="0" smtClean="0"/>
              <a:t> </a:t>
            </a:r>
            <a:r>
              <a:rPr lang="fr-FR" i="1" dirty="0" err="1" smtClean="0"/>
              <a:t>Comp</a:t>
            </a:r>
            <a:r>
              <a:rPr lang="fr-FR" i="1" dirty="0" smtClean="0"/>
              <a:t>. </a:t>
            </a:r>
            <a:r>
              <a:rPr lang="fr-FR" i="1" dirty="0" err="1" smtClean="0"/>
              <a:t>Biol</a:t>
            </a:r>
            <a:r>
              <a:rPr lang="fr-FR" i="1" dirty="0" smtClean="0"/>
              <a:t>.</a:t>
            </a:r>
            <a:r>
              <a:rPr lang="fr-FR" dirty="0" smtClean="0"/>
              <a:t> 6</a:t>
            </a:r>
            <a:r>
              <a:rPr lang="fr-FR" i="1" dirty="0" smtClean="0"/>
              <a:t> </a:t>
            </a:r>
            <a:r>
              <a:rPr lang="fr-FR" dirty="0" smtClean="0"/>
              <a:t>(2010)</a:t>
            </a:r>
            <a:endParaRPr lang="en-GB" dirty="0" smtClean="0"/>
          </a:p>
          <a:p>
            <a:r>
              <a:rPr lang="fr-FR" dirty="0" smtClean="0"/>
              <a:t>T.P. Baum et al. </a:t>
            </a:r>
            <a:r>
              <a:rPr lang="fr-FR" i="1" dirty="0" err="1" smtClean="0"/>
              <a:t>Nucleic</a:t>
            </a:r>
            <a:r>
              <a:rPr lang="fr-FR" i="1" dirty="0" smtClean="0"/>
              <a:t> </a:t>
            </a:r>
            <a:r>
              <a:rPr lang="fr-FR" i="1" dirty="0" err="1" smtClean="0"/>
              <a:t>Acids</a:t>
            </a:r>
            <a:r>
              <a:rPr lang="fr-FR" i="1" dirty="0" smtClean="0"/>
              <a:t> </a:t>
            </a:r>
            <a:r>
              <a:rPr lang="fr-FR" i="1" dirty="0" err="1" smtClean="0"/>
              <a:t>Res</a:t>
            </a:r>
            <a:r>
              <a:rPr lang="fr-FR" i="1" dirty="0" smtClean="0"/>
              <a:t>. </a:t>
            </a:r>
            <a:r>
              <a:rPr lang="fr-FR" dirty="0" smtClean="0"/>
              <a:t>32, 51-54</a:t>
            </a:r>
            <a:r>
              <a:rPr lang="fr-FR" i="1" dirty="0" smtClean="0"/>
              <a:t> </a:t>
            </a:r>
            <a:r>
              <a:rPr lang="fr-FR" dirty="0" smtClean="0"/>
              <a:t>(2004). </a:t>
            </a:r>
            <a:endParaRPr lang="en-GB" dirty="0" smtClean="0"/>
          </a:p>
          <a:p>
            <a:endParaRPr lang="fr-FR" dirty="0" smtClean="0"/>
          </a:p>
        </p:txBody>
      </p:sp>
      <p:sp>
        <p:nvSpPr>
          <p:cNvPr id="16" name="Espace réservé du pied de page 15"/>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sp>
        <p:nvSpPr>
          <p:cNvPr id="20" name="Espace réservé de la date 19"/>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sp>
        <p:nvSpPr>
          <p:cNvPr id="17" name="Rectangle 16"/>
          <p:cNvSpPr/>
          <p:nvPr/>
        </p:nvSpPr>
        <p:spPr>
          <a:xfrm>
            <a:off x="0" y="4035225"/>
            <a:ext cx="9144000" cy="85761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1" name="Grouper 30"/>
          <p:cNvGrpSpPr/>
          <p:nvPr/>
        </p:nvGrpSpPr>
        <p:grpSpPr>
          <a:xfrm>
            <a:off x="0" y="268035"/>
            <a:ext cx="9144000" cy="4277228"/>
            <a:chOff x="186130" y="787697"/>
            <a:chExt cx="8509000" cy="3388570"/>
          </a:xfrm>
        </p:grpSpPr>
        <p:grpSp>
          <p:nvGrpSpPr>
            <p:cNvPr id="22" name="Grouper 16"/>
            <p:cNvGrpSpPr/>
            <p:nvPr/>
          </p:nvGrpSpPr>
          <p:grpSpPr>
            <a:xfrm>
              <a:off x="186130" y="787697"/>
              <a:ext cx="8509000" cy="3388570"/>
              <a:chOff x="186130" y="1313846"/>
              <a:chExt cx="8509000" cy="3388570"/>
            </a:xfrm>
          </p:grpSpPr>
          <p:pic>
            <p:nvPicPr>
              <p:cNvPr id="27" name="Image 26"/>
              <p:cNvPicPr>
                <a:picLocks noChangeAspect="1"/>
              </p:cNvPicPr>
              <p:nvPr/>
            </p:nvPicPr>
            <p:blipFill>
              <a:blip r:embed="rId2"/>
              <a:stretch>
                <a:fillRect/>
              </a:stretch>
            </p:blipFill>
            <p:spPr>
              <a:xfrm>
                <a:off x="186130" y="1313846"/>
                <a:ext cx="8509000" cy="2984500"/>
              </a:xfrm>
              <a:prstGeom prst="rect">
                <a:avLst/>
              </a:prstGeom>
            </p:spPr>
          </p:pic>
          <p:cxnSp>
            <p:nvCxnSpPr>
              <p:cNvPr id="29" name="Connecteur droit avec flèche 28"/>
              <p:cNvCxnSpPr/>
              <p:nvPr/>
            </p:nvCxnSpPr>
            <p:spPr>
              <a:xfrm rot="10800000" flipV="1">
                <a:off x="914400" y="3619500"/>
                <a:ext cx="673100" cy="342900"/>
              </a:xfrm>
              <a:prstGeom prst="straightConnector1">
                <a:avLst/>
              </a:prstGeom>
              <a:ln>
                <a:solidFill>
                  <a:srgbClr val="B32C16"/>
                </a:solidFill>
                <a:tailEnd type="arrow"/>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355600" y="3930046"/>
                <a:ext cx="583663" cy="195065"/>
              </a:xfrm>
              <a:prstGeom prst="rect">
                <a:avLst/>
              </a:prstGeom>
              <a:noFill/>
              <a:ln>
                <a:solidFill>
                  <a:schemeClr val="accent3"/>
                </a:solidFill>
              </a:ln>
            </p:spPr>
            <p:txBody>
              <a:bodyPr wrap="square" rtlCol="0">
                <a:spAutoFit/>
              </a:bodyPr>
              <a:lstStyle/>
              <a:p>
                <a:r>
                  <a:rPr lang="fr-FR" sz="1000" dirty="0" smtClean="0">
                    <a:ln>
                      <a:solidFill>
                        <a:schemeClr val="accent3"/>
                      </a:solidFill>
                    </a:ln>
                    <a:solidFill>
                      <a:schemeClr val="accent3">
                        <a:lumMod val="60000"/>
                        <a:lumOff val="40000"/>
                      </a:schemeClr>
                    </a:solidFill>
                  </a:rPr>
                  <a:t>RAG-1</a:t>
                </a:r>
                <a:endParaRPr lang="fr-FR" sz="1000" dirty="0">
                  <a:ln>
                    <a:solidFill>
                      <a:schemeClr val="accent3"/>
                    </a:solidFill>
                  </a:ln>
                  <a:solidFill>
                    <a:schemeClr val="accent3">
                      <a:lumMod val="60000"/>
                      <a:lumOff val="40000"/>
                    </a:schemeClr>
                  </a:solidFill>
                </a:endParaRPr>
              </a:p>
            </p:txBody>
          </p:sp>
          <p:cxnSp>
            <p:nvCxnSpPr>
              <p:cNvPr id="32" name="Connecteur droit avec flèche 31"/>
              <p:cNvCxnSpPr>
                <a:stCxn id="31" idx="2"/>
              </p:cNvCxnSpPr>
              <p:nvPr/>
            </p:nvCxnSpPr>
            <p:spPr>
              <a:xfrm rot="16200000" flipH="1">
                <a:off x="493339" y="4279204"/>
                <a:ext cx="308980" cy="795"/>
              </a:xfrm>
              <a:prstGeom prst="straightConnector1">
                <a:avLst/>
              </a:prstGeom>
              <a:ln>
                <a:solidFill>
                  <a:srgbClr val="B32C16"/>
                </a:solidFill>
                <a:tailEnd type="arrow"/>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355600" y="4425417"/>
                <a:ext cx="536325" cy="195065"/>
              </a:xfrm>
              <a:prstGeom prst="rect">
                <a:avLst/>
              </a:prstGeom>
              <a:noFill/>
            </p:spPr>
            <p:txBody>
              <a:bodyPr wrap="square" rtlCol="0">
                <a:spAutoFit/>
              </a:bodyPr>
              <a:lstStyle/>
              <a:p>
                <a:r>
                  <a:rPr lang="fr-FR" sz="1000" dirty="0" err="1" smtClean="0">
                    <a:ln>
                      <a:solidFill>
                        <a:schemeClr val="accent3"/>
                      </a:solidFill>
                    </a:ln>
                    <a:solidFill>
                      <a:schemeClr val="accent3"/>
                    </a:solidFill>
                  </a:rPr>
                  <a:t>TCR</a:t>
                </a:r>
                <a:r>
                  <a:rPr lang="fr-FR" sz="1000" dirty="0" err="1" smtClean="0">
                    <a:ln>
                      <a:solidFill>
                        <a:schemeClr val="accent3"/>
                      </a:solidFill>
                    </a:ln>
                    <a:solidFill>
                      <a:schemeClr val="accent3"/>
                    </a:solidFill>
                    <a:latin typeface="Symbol" charset="2"/>
                    <a:cs typeface="Symbol" charset="2"/>
                  </a:rPr>
                  <a:t>a</a:t>
                </a:r>
                <a:endParaRPr lang="fr-FR" sz="1000" dirty="0">
                  <a:ln>
                    <a:solidFill>
                      <a:schemeClr val="accent3"/>
                    </a:solidFill>
                  </a:ln>
                  <a:solidFill>
                    <a:schemeClr val="accent3"/>
                  </a:solidFill>
                </a:endParaRPr>
              </a:p>
            </p:txBody>
          </p:sp>
          <p:sp>
            <p:nvSpPr>
              <p:cNvPr id="34" name="Rectangle 33"/>
              <p:cNvSpPr/>
              <p:nvPr/>
            </p:nvSpPr>
            <p:spPr>
              <a:xfrm>
                <a:off x="324048" y="4425417"/>
                <a:ext cx="606656" cy="276999"/>
              </a:xfrm>
              <a:prstGeom prst="rect">
                <a:avLst/>
              </a:prstGeom>
              <a:noFill/>
              <a:ln>
                <a:solidFill>
                  <a:srgbClr val="B32C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3" name="ZoneTexte 22"/>
            <p:cNvSpPr txBox="1"/>
            <p:nvPr/>
          </p:nvSpPr>
          <p:spPr>
            <a:xfrm>
              <a:off x="3048000" y="2730500"/>
              <a:ext cx="576000" cy="195065"/>
            </a:xfrm>
            <a:prstGeom prst="rect">
              <a:avLst/>
            </a:prstGeom>
            <a:noFill/>
          </p:spPr>
          <p:txBody>
            <a:bodyPr wrap="square" rtlCol="0">
              <a:spAutoFit/>
            </a:bodyPr>
            <a:lstStyle/>
            <a:p>
              <a:r>
                <a:rPr lang="fr-FR" sz="1000" dirty="0" smtClean="0"/>
                <a:t>Runx1</a:t>
              </a:r>
              <a:endParaRPr lang="fr-FR" sz="1000" dirty="0"/>
            </a:p>
          </p:txBody>
        </p:sp>
        <p:sp>
          <p:nvSpPr>
            <p:cNvPr id="24" name="Rectangle 23"/>
            <p:cNvSpPr/>
            <p:nvPr/>
          </p:nvSpPr>
          <p:spPr>
            <a:xfrm>
              <a:off x="3073400" y="2768600"/>
              <a:ext cx="518400" cy="172800"/>
            </a:xfrm>
            <a:prstGeom prst="rect">
              <a:avLst/>
            </a:prstGeom>
            <a:noFill/>
            <a:ln w="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7772138" y="2537966"/>
              <a:ext cx="522154" cy="205234"/>
            </a:xfrm>
            <a:prstGeom prst="rect">
              <a:avLst/>
            </a:prstGeom>
            <a:solidFill>
              <a:schemeClr val="bg1"/>
            </a:solidFill>
            <a:ln w="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a:t>
              </a:r>
              <a:endParaRPr lang="fr-FR" sz="1000" dirty="0">
                <a:solidFill>
                  <a:schemeClr val="tx1"/>
                </a:solidFill>
              </a:endParaRPr>
            </a:p>
          </p:txBody>
        </p:sp>
        <p:sp>
          <p:nvSpPr>
            <p:cNvPr id="26" name="ZoneTexte 25"/>
            <p:cNvSpPr txBox="1"/>
            <p:nvPr/>
          </p:nvSpPr>
          <p:spPr>
            <a:xfrm>
              <a:off x="7770946" y="2522379"/>
              <a:ext cx="574146" cy="195065"/>
            </a:xfrm>
            <a:prstGeom prst="rect">
              <a:avLst/>
            </a:prstGeom>
            <a:noFill/>
          </p:spPr>
          <p:txBody>
            <a:bodyPr wrap="square" rtlCol="0">
              <a:spAutoFit/>
            </a:bodyPr>
            <a:lstStyle/>
            <a:p>
              <a:r>
                <a:rPr lang="fr-FR" sz="1000" dirty="0" smtClean="0"/>
                <a:t>Runx1</a:t>
              </a:r>
              <a:endParaRPr lang="fr-FR" sz="1000"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ZoneTexte 3"/>
          <p:cNvSpPr txBox="1"/>
          <p:nvPr/>
        </p:nvSpPr>
        <p:spPr>
          <a:xfrm>
            <a:off x="7568669" y="1581298"/>
            <a:ext cx="1219242" cy="646331"/>
          </a:xfrm>
          <a:prstGeom prst="rect">
            <a:avLst/>
          </a:prstGeom>
          <a:noFill/>
        </p:spPr>
        <p:txBody>
          <a:bodyPr wrap="none" rtlCol="0">
            <a:spAutoFit/>
          </a:bodyPr>
          <a:lstStyle/>
          <a:p>
            <a:pPr algn="ctr"/>
            <a:r>
              <a:rPr lang="fr-FR" dirty="0" err="1" smtClean="0">
                <a:solidFill>
                  <a:srgbClr val="FF6600"/>
                </a:solidFill>
              </a:rPr>
              <a:t>Parallel</a:t>
            </a:r>
            <a:r>
              <a:rPr lang="fr-FR" dirty="0" smtClean="0">
                <a:solidFill>
                  <a:srgbClr val="FF6600"/>
                </a:solidFill>
              </a:rPr>
              <a:t> </a:t>
            </a:r>
          </a:p>
          <a:p>
            <a:pPr algn="ctr"/>
            <a:r>
              <a:rPr lang="fr-FR" dirty="0" err="1" smtClean="0">
                <a:solidFill>
                  <a:srgbClr val="FF6600"/>
                </a:solidFill>
              </a:rPr>
              <a:t>iterations</a:t>
            </a:r>
            <a:endParaRPr lang="fr-FR" dirty="0">
              <a:solidFill>
                <a:srgbClr val="FF6600"/>
              </a:solidFill>
            </a:endParaRPr>
          </a:p>
        </p:txBody>
      </p:sp>
      <p:grpSp>
        <p:nvGrpSpPr>
          <p:cNvPr id="2" name="Grouper 6"/>
          <p:cNvGrpSpPr/>
          <p:nvPr/>
        </p:nvGrpSpPr>
        <p:grpSpPr>
          <a:xfrm>
            <a:off x="12212" y="0"/>
            <a:ext cx="9131788" cy="6858000"/>
            <a:chOff x="109908" y="2300"/>
            <a:chExt cx="9131788" cy="6366481"/>
          </a:xfrm>
        </p:grpSpPr>
        <p:pic>
          <p:nvPicPr>
            <p:cNvPr id="34819" name="Image 4"/>
            <p:cNvPicPr>
              <a:picLocks noChangeAspect="1"/>
            </p:cNvPicPr>
            <p:nvPr/>
          </p:nvPicPr>
          <p:blipFill>
            <a:blip r:embed="rId2"/>
            <a:srcRect/>
            <a:stretch>
              <a:fillRect/>
            </a:stretch>
          </p:blipFill>
          <p:spPr bwMode="auto">
            <a:xfrm>
              <a:off x="109908" y="2300"/>
              <a:ext cx="9131788" cy="6366481"/>
            </a:xfrm>
            <a:prstGeom prst="rect">
              <a:avLst/>
            </a:prstGeom>
            <a:noFill/>
            <a:ln w="9525">
              <a:noFill/>
              <a:miter lim="800000"/>
              <a:headEnd/>
              <a:tailEnd/>
            </a:ln>
          </p:spPr>
        </p:pic>
        <p:sp>
          <p:nvSpPr>
            <p:cNvPr id="6" name="Ellipse 5"/>
            <p:cNvSpPr/>
            <p:nvPr/>
          </p:nvSpPr>
          <p:spPr>
            <a:xfrm>
              <a:off x="1939196" y="5811756"/>
              <a:ext cx="406400" cy="330200"/>
            </a:xfrm>
            <a:prstGeom prst="ellipse">
              <a:avLst/>
            </a:prstGeom>
            <a:noFill/>
            <a:ln w="47625" cap="flat" cmpd="sng" algn="ctr">
              <a:solidFill>
                <a:schemeClr val="accent1">
                  <a:shade val="70000"/>
                  <a:satMod val="1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 name="Espace réservé du pied de page 7"/>
          <p:cNvSpPr>
            <a:spLocks noGrp="1"/>
          </p:cNvSpPr>
          <p:nvPr>
            <p:ph type="ftr" sz="quarter" idx="4294967295"/>
          </p:nvPr>
        </p:nvSpPr>
        <p:spPr>
          <a:xfrm rot="5400000">
            <a:off x="6990186" y="3737240"/>
            <a:ext cx="3200400" cy="365760"/>
          </a:xfrm>
          <a:prstGeom prst="rect">
            <a:avLst/>
          </a:prstGeom>
        </p:spPr>
        <p:txBody>
          <a:bodyPr/>
          <a:lstStyle/>
          <a:p>
            <a:r>
              <a:rPr lang="fr-FR" smtClean="0"/>
              <a:t>Valparaiso</a:t>
            </a:r>
            <a:endParaRPr lang="fr-FR"/>
          </a:p>
        </p:txBody>
      </p:sp>
      <p:sp>
        <p:nvSpPr>
          <p:cNvPr id="9" name="Espace réservé de la date 8"/>
          <p:cNvSpPr>
            <a:spLocks noGrp="1"/>
          </p:cNvSpPr>
          <p:nvPr>
            <p:ph type="dt" sz="half" idx="4294967295"/>
          </p:nvPr>
        </p:nvSpPr>
        <p:spPr>
          <a:xfrm rot="5400000">
            <a:off x="7589520" y="1081851"/>
            <a:ext cx="2011680" cy="384048"/>
          </a:xfrm>
          <a:prstGeom prst="rect">
            <a:avLst/>
          </a:prstGeom>
        </p:spPr>
        <p:txBody>
          <a:bodyPr/>
          <a:lstStyle/>
          <a:p>
            <a:r>
              <a:rPr lang="fr-FR" smtClean="0"/>
              <a:t>26/11/2011</a:t>
            </a:r>
            <a:endParaRPr lang="fr-FR"/>
          </a:p>
        </p:txBody>
      </p:sp>
      <p:sp>
        <p:nvSpPr>
          <p:cNvPr id="10" name="ZoneTexte 9"/>
          <p:cNvSpPr txBox="1"/>
          <p:nvPr/>
        </p:nvSpPr>
        <p:spPr>
          <a:xfrm>
            <a:off x="-36636" y="415174"/>
            <a:ext cx="1382948" cy="523220"/>
          </a:xfrm>
          <a:prstGeom prst="rect">
            <a:avLst/>
          </a:prstGeom>
          <a:noFill/>
        </p:spPr>
        <p:txBody>
          <a:bodyPr wrap="none" rtlCol="0">
            <a:spAutoFit/>
          </a:bodyPr>
          <a:lstStyle/>
          <a:p>
            <a:r>
              <a:rPr lang="fr-FR" sz="1400" b="1" dirty="0" err="1" smtClean="0"/>
              <a:t>Noual</a:t>
            </a:r>
            <a:r>
              <a:rPr lang="fr-FR" sz="1400" b="1" dirty="0" smtClean="0"/>
              <a:t>, JD, </a:t>
            </a:r>
            <a:r>
              <a:rPr lang="fr-FR" sz="1400" b="1" dirty="0" err="1" smtClean="0"/>
              <a:t>Sené</a:t>
            </a:r>
            <a:endParaRPr lang="fr-FR" sz="1400" b="1" dirty="0" smtClean="0"/>
          </a:p>
          <a:p>
            <a:r>
              <a:rPr lang="fr-FR" sz="1400" b="1" dirty="0" smtClean="0"/>
              <a:t>DAM (</a:t>
            </a:r>
            <a:r>
              <a:rPr lang="fr-FR" sz="1400" b="1" dirty="0" err="1" smtClean="0"/>
              <a:t>accepted</a:t>
            </a:r>
            <a:r>
              <a:rPr lang="fr-FR" sz="1400" b="1" dirty="0" smtClean="0"/>
              <a:t>)</a:t>
            </a:r>
            <a:endParaRPr lang="fr-FR" sz="1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Randonnée">
  <a:themeElements>
    <a:clrScheme name="Randonné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andonnée">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Randonné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Randonnée.thmx</Template>
  <TotalTime>1644</TotalTime>
  <Words>2175</Words>
  <Application>Microsoft Macintosh PowerPoint</Application>
  <PresentationFormat>Présentation à l'écran (4:3)</PresentationFormat>
  <Paragraphs>347</Paragraphs>
  <Slides>48</Slides>
  <Notes>10</Notes>
  <HiddenSlides>0</HiddenSlides>
  <MMClips>0</MMClips>
  <ScaleCrop>false</ScaleCrop>
  <HeadingPairs>
    <vt:vector size="6" baseType="variant">
      <vt:variant>
        <vt:lpstr>Modèle de conception</vt:lpstr>
      </vt:variant>
      <vt:variant>
        <vt:i4>1</vt:i4>
      </vt:variant>
      <vt:variant>
        <vt:lpstr>Liaisons</vt:lpstr>
      </vt:variant>
      <vt:variant>
        <vt:i4>14</vt:i4>
      </vt:variant>
      <vt:variant>
        <vt:lpstr>Titres des diapositives</vt:lpstr>
      </vt:variant>
      <vt:variant>
        <vt:i4>48</vt:i4>
      </vt:variant>
    </vt:vector>
  </HeadingPairs>
  <TitlesOfParts>
    <vt:vector size="63" baseType="lpstr">
      <vt:lpstr>Randonnée</vt:lpstr>
      <vt:lpstr>???</vt:lpstr>
      <vt:lpstr>Document2!OLE_LINK9</vt:lpstr>
      <vt:lpstr>Document2!OLE_LINK10</vt:lpstr>
      <vt:lpstr>Document2!OLE_LINK14</vt:lpstr>
      <vt:lpstr>Document2!OLE_LINK15</vt:lpstr>
      <vt:lpstr>Main:Users:jacquesdemongeot:Documents:TCS JDJW.docx!OLE_LINK3</vt:lpstr>
      <vt:lpstr>!OLE_LINK17</vt:lpstr>
      <vt:lpstr>Document2!OLE_LINK18</vt:lpstr>
      <vt:lpstr>Document2!OLE_LINK19</vt:lpstr>
      <vt:lpstr>Document2!OLE_LINK20</vt:lpstr>
      <vt:lpstr>Document2!OLE_LINK23</vt:lpstr>
      <vt:lpstr>Document2!OLE_LINK24</vt:lpstr>
      <vt:lpstr>Document2!OLE_LINK25</vt:lpstr>
      <vt:lpstr>Document2!OLE_LINK26</vt:lpstr>
      <vt:lpstr>Evolution of biological regulatory networks</vt:lpstr>
      <vt:lpstr>IMMUNETWORKS: ThE ROLE OF CIRCUITS</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NOT CODING GENOME: The ROLE of MICRORNAS</vt:lpstr>
      <vt:lpstr>Diapositive 16</vt:lpstr>
      <vt:lpstr>Diapositive 17</vt:lpstr>
      <vt:lpstr>Diapositive 18</vt:lpstr>
      <vt:lpstr>Mitomirs</vt:lpstr>
      <vt:lpstr>NoT coding mitochondrial DNA</vt:lpstr>
      <vt:lpstr>The ROLE of viruses</vt:lpstr>
      <vt:lpstr>Diapositive 22</vt:lpstr>
      <vt:lpstr>Diapositive 23</vt:lpstr>
      <vt:lpstr>Diapositive 24</vt:lpstr>
      <vt:lpstr>Diapositive 25</vt:lpstr>
      <vt:lpstr>Diapositive 26</vt:lpstr>
      <vt:lpstr>Diapositive 27</vt:lpstr>
      <vt:lpstr>Diapositive 28</vt:lpstr>
      <vt:lpstr>GENERAL ARCHITECTURE</vt:lpstr>
      <vt:lpstr>Diapositive 30</vt:lpstr>
      <vt:lpstr>NEUROGENETWORKS</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vector>
  </TitlesOfParts>
  <Company>Université Joseph Fourier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biological regulatory networks</dc:title>
  <dc:creator>Demongeot Jacques</dc:creator>
  <cp:lastModifiedBy>Demongeot Jacques</cp:lastModifiedBy>
  <cp:revision>36</cp:revision>
  <dcterms:created xsi:type="dcterms:W3CDTF">2011-11-25T11:36:11Z</dcterms:created>
  <dcterms:modified xsi:type="dcterms:W3CDTF">2011-11-26T15:01:05Z</dcterms:modified>
</cp:coreProperties>
</file>